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dvent Pro SemiBold"/>
      <p:regular r:id="rId37"/>
      <p:bold r:id="rId38"/>
    </p:embeddedFont>
    <p:embeddedFont>
      <p:font typeface="Proxima Nova"/>
      <p:regular r:id="rId39"/>
      <p:bold r:id="rId40"/>
      <p:italic r:id="rId41"/>
      <p:boldItalic r:id="rId42"/>
    </p:embeddedFont>
    <p:embeddedFont>
      <p:font typeface="Fira Sans Extra Condensed Medium"/>
      <p:regular r:id="rId43"/>
      <p:bold r:id="rId44"/>
      <p:italic r:id="rId45"/>
      <p:boldItalic r:id="rId46"/>
    </p:embeddedFont>
    <p:embeddedFont>
      <p:font typeface="Fira Sans Condensed Medium"/>
      <p:regular r:id="rId47"/>
      <p:bold r:id="rId48"/>
      <p:italic r:id="rId49"/>
      <p:boldItalic r:id="rId50"/>
    </p:embeddedFont>
    <p:embeddedFont>
      <p:font typeface="Maven Pro"/>
      <p:regular r:id="rId51"/>
      <p:bold r:id="rId52"/>
    </p:embeddedFont>
    <p:embeddedFont>
      <p:font typeface="Proxima Nova Semibold"/>
      <p:regular r:id="rId53"/>
      <p:bold r:id="rId54"/>
      <p:boldItalic r:id="rId55"/>
    </p:embeddedFont>
    <p:embeddedFont>
      <p:font typeface="Share Tech"/>
      <p:regular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64EBBA-B19C-42E9-942B-4F4FB445A58F}">
  <a:tblStyle styleId="{1F64EBBA-B19C-42E9-942B-4F4FB445A58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CondensedMedium-bold.fntdata"/><Relationship Id="rId47" Type="http://schemas.openxmlformats.org/officeDocument/2006/relationships/font" Target="fonts/FiraSansCondensedMedium-regular.fntdata"/><Relationship Id="rId49" Type="http://schemas.openxmlformats.org/officeDocument/2006/relationships/font" Target="fonts/FiraSansCondensed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dventProSemiBold-regular.fntdata"/><Relationship Id="rId36" Type="http://schemas.openxmlformats.org/officeDocument/2006/relationships/slide" Target="slides/slide30.xml"/><Relationship Id="rId39" Type="http://schemas.openxmlformats.org/officeDocument/2006/relationships/font" Target="fonts/ProximaNova-regular.fntdata"/><Relationship Id="rId38" Type="http://schemas.openxmlformats.org/officeDocument/2006/relationships/font" Target="fonts/AdventProSemi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regular.fntdata"/><Relationship Id="rId50" Type="http://schemas.openxmlformats.org/officeDocument/2006/relationships/font" Target="fonts/FiraSansCondensedMedium-boldItalic.fntdata"/><Relationship Id="rId53" Type="http://schemas.openxmlformats.org/officeDocument/2006/relationships/font" Target="fonts/ProximaNovaSemibold-regular.fntdata"/><Relationship Id="rId52" Type="http://schemas.openxmlformats.org/officeDocument/2006/relationships/font" Target="fonts/MavenPro-bold.fntdata"/><Relationship Id="rId11" Type="http://schemas.openxmlformats.org/officeDocument/2006/relationships/slide" Target="slides/slide5.xml"/><Relationship Id="rId55" Type="http://schemas.openxmlformats.org/officeDocument/2006/relationships/font" Target="fonts/ProximaNovaSemibold-boldItalic.fntdata"/><Relationship Id="rId10" Type="http://schemas.openxmlformats.org/officeDocument/2006/relationships/slide" Target="slides/slide4.xml"/><Relationship Id="rId54" Type="http://schemas.openxmlformats.org/officeDocument/2006/relationships/font" Target="fonts/ProximaNovaSemibol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ShareTech-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c4305b0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c4305b0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202124"/>
              </a:solidFill>
              <a:highlight>
                <a:srgbClr val="F8F9FA"/>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36c4c3e9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36c4c3e9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e97911e41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e97911e41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36c4c3e9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36c4c3e9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36c4c3e9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36c4c3e9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a36c4c3e9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a36c4c3e9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785aadca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785aadca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785aadca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785aadca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36c4c3e9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36c4c3e9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36c4c3e9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a36c4c3e9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e97911e41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e97911e41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36c4c3e9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36c4c3e9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36c4c3e9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36c4c3e9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785aadca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85aadca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yang mau nebak?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36c4c3e9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36c4c3e9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a36c4c3e9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a36c4c3e9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36c4c3e9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36c4c3e9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36c4c3e9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36c4c3e9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36c4c3e9e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36c4c3e9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a36c4c3e9e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a36c4c3e9e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0e1a7781e_1_12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0e1a7781e_1_12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0d13569c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0d13569c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 yang mau nebak?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6c52a2e8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c52a2e8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c4c1167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c4c1167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36c4c3e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36c4c3e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c4c1167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c4c1167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2100">
                <a:solidFill>
                  <a:srgbClr val="202124"/>
                </a:solidFill>
                <a:highlight>
                  <a:srgbClr val="F8F9FA"/>
                </a:highlight>
              </a:rPr>
              <a:t>Alphatest: material tidak akan dirender jika opasitas lebih rendah dari nilai ini.</a:t>
            </a:r>
            <a:endParaRPr sz="2100">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36c4c3e9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36c4c3e9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9" name="Shape 4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26" name="Shape 426"/>
        <p:cNvGrpSpPr/>
        <p:nvPr/>
      </p:nvGrpSpPr>
      <p:grpSpPr>
        <a:xfrm>
          <a:off x="0" y="0"/>
          <a:ext cx="0" cy="0"/>
          <a:chOff x="0" y="0"/>
          <a:chExt cx="0" cy="0"/>
        </a:xfrm>
      </p:grpSpPr>
      <p:sp>
        <p:nvSpPr>
          <p:cNvPr id="427" name="Google Shape;427;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28" name="Google Shape;428;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5"/>
          <p:cNvSpPr txBox="1"/>
          <p:nvPr>
            <p:ph type="ctrTitle"/>
          </p:nvPr>
        </p:nvSpPr>
        <p:spPr>
          <a:xfrm>
            <a:off x="1561650" y="71973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BELAJAR DENGAN </a:t>
            </a:r>
            <a:r>
              <a:rPr lang="en">
                <a:solidFill>
                  <a:schemeClr val="accent2"/>
                </a:solidFill>
              </a:rPr>
              <a:t>MATERIAL</a:t>
            </a:r>
            <a:r>
              <a:rPr lang="en"/>
              <a:t> </a:t>
            </a:r>
            <a:endParaRPr/>
          </a:p>
        </p:txBody>
      </p:sp>
      <p:sp>
        <p:nvSpPr>
          <p:cNvPr id="435" name="Google Shape;435;p25"/>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5"/>
          <p:cNvGrpSpPr/>
          <p:nvPr/>
        </p:nvGrpSpPr>
        <p:grpSpPr>
          <a:xfrm>
            <a:off x="6232314" y="3696331"/>
            <a:ext cx="121434" cy="1073147"/>
            <a:chOff x="6232314" y="3696331"/>
            <a:chExt cx="121434" cy="1073147"/>
          </a:xfrm>
        </p:grpSpPr>
        <p:sp>
          <p:nvSpPr>
            <p:cNvPr id="442" name="Google Shape;442;p25"/>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5"/>
          <p:cNvGrpSpPr/>
          <p:nvPr/>
        </p:nvGrpSpPr>
        <p:grpSpPr>
          <a:xfrm>
            <a:off x="6780548" y="337714"/>
            <a:ext cx="133252" cy="1952377"/>
            <a:chOff x="6780548" y="337714"/>
            <a:chExt cx="133252" cy="1952377"/>
          </a:xfrm>
        </p:grpSpPr>
        <p:sp>
          <p:nvSpPr>
            <p:cNvPr id="445" name="Google Shape;445;p2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25"/>
          <p:cNvGrpSpPr/>
          <p:nvPr/>
        </p:nvGrpSpPr>
        <p:grpSpPr>
          <a:xfrm>
            <a:off x="1608717" y="1280046"/>
            <a:ext cx="199237" cy="2828935"/>
            <a:chOff x="1608717" y="1280046"/>
            <a:chExt cx="199237" cy="2828935"/>
          </a:xfrm>
        </p:grpSpPr>
        <p:sp>
          <p:nvSpPr>
            <p:cNvPr id="448" name="Google Shape;448;p25"/>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5"/>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5"/>
          <p:cNvGrpSpPr/>
          <p:nvPr/>
        </p:nvGrpSpPr>
        <p:grpSpPr>
          <a:xfrm>
            <a:off x="8008096" y="2108910"/>
            <a:ext cx="199001" cy="2139769"/>
            <a:chOff x="8008096" y="2108910"/>
            <a:chExt cx="199001" cy="2139769"/>
          </a:xfrm>
        </p:grpSpPr>
        <p:sp>
          <p:nvSpPr>
            <p:cNvPr id="454" name="Google Shape;454;p2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5"/>
          <p:cNvGrpSpPr/>
          <p:nvPr/>
        </p:nvGrpSpPr>
        <p:grpSpPr>
          <a:xfrm>
            <a:off x="4472500" y="3928605"/>
            <a:ext cx="199001" cy="867198"/>
            <a:chOff x="4475150" y="4052605"/>
            <a:chExt cx="199001" cy="867198"/>
          </a:xfrm>
        </p:grpSpPr>
        <p:sp>
          <p:nvSpPr>
            <p:cNvPr id="457" name="Google Shape;457;p25"/>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0" name="Google Shape;460;p25"/>
          <p:cNvPicPr preferRelativeResize="0"/>
          <p:nvPr/>
        </p:nvPicPr>
        <p:blipFill>
          <a:blip r:embed="rId3">
            <a:alphaModFix/>
          </a:blip>
          <a:stretch>
            <a:fillRect/>
          </a:stretch>
        </p:blipFill>
        <p:spPr>
          <a:xfrm>
            <a:off x="3610450" y="2772350"/>
            <a:ext cx="1898400" cy="1423800"/>
          </a:xfrm>
          <a:prstGeom prst="rect">
            <a:avLst/>
          </a:prstGeom>
          <a:noFill/>
          <a:ln>
            <a:noFill/>
          </a:ln>
          <a:effectLst>
            <a:outerShdw blurRad="57150" rotWithShape="0" algn="bl" dir="5400000" dist="19050">
              <a:srgbClr val="000000">
                <a:alpha val="50000"/>
              </a:srgbClr>
            </a:outerShdw>
          </a:effectLst>
        </p:spPr>
      </p:pic>
      <p:sp>
        <p:nvSpPr>
          <p:cNvPr id="461" name="Google Shape;461;p25"/>
          <p:cNvSpPr txBox="1"/>
          <p:nvPr>
            <p:ph idx="1" type="subTitle"/>
          </p:nvPr>
        </p:nvSpPr>
        <p:spPr>
          <a:xfrm>
            <a:off x="2911888" y="3050575"/>
            <a:ext cx="3295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KELOMPOK</a:t>
            </a:r>
            <a:endParaRPr b="1"/>
          </a:p>
          <a:p>
            <a:pPr indent="0" lvl="0" marL="0" rtl="0" algn="ctr">
              <a:spcBef>
                <a:spcPts val="0"/>
              </a:spcBef>
              <a:spcAft>
                <a:spcPts val="0"/>
              </a:spcAft>
              <a:buNone/>
            </a:pPr>
            <a:r>
              <a:rPr b="1" lang="en">
                <a:solidFill>
                  <a:srgbClr val="FF9973"/>
                </a:solidFill>
              </a:rPr>
              <a:t>DOA IBU</a:t>
            </a:r>
            <a:endParaRPr b="1">
              <a:solidFill>
                <a:srgbClr val="FF997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4"/>
          <p:cNvSpPr txBox="1"/>
          <p:nvPr>
            <p:ph idx="4" type="ctrTitle"/>
          </p:nvPr>
        </p:nvSpPr>
        <p:spPr>
          <a:xfrm>
            <a:off x="618825" y="411675"/>
            <a:ext cx="335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MeshBasicMaterial</a:t>
            </a:r>
            <a:endParaRPr/>
          </a:p>
        </p:txBody>
      </p:sp>
      <p:sp>
        <p:nvSpPr>
          <p:cNvPr id="579" name="Google Shape;579;p34"/>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MeshBasicMaterial menunjukkan geometri objek secara dasar. Dengan kata lain, </a:t>
            </a:r>
            <a:r>
              <a:rPr lang="en">
                <a:solidFill>
                  <a:srgbClr val="FFFFFF"/>
                </a:solidFill>
                <a:latin typeface="Trebuchet MS"/>
                <a:ea typeface="Trebuchet MS"/>
                <a:cs typeface="Trebuchet MS"/>
                <a:sym typeface="Trebuchet MS"/>
              </a:rPr>
              <a:t>MeshBasicMaterial menggambarkannya dengan datar, tidak memiliki shading atau </a:t>
            </a:r>
            <a:r>
              <a:rPr i="1" lang="en">
                <a:solidFill>
                  <a:srgbClr val="FFFFFF"/>
                </a:solidFill>
                <a:latin typeface="Trebuchet MS"/>
                <a:ea typeface="Trebuchet MS"/>
                <a:cs typeface="Trebuchet MS"/>
                <a:sym typeface="Trebuchet MS"/>
              </a:rPr>
              <a:t>wireframe</a:t>
            </a:r>
            <a:r>
              <a:rPr lang="en">
                <a:solidFill>
                  <a:srgbClr val="FFFFFF"/>
                </a:solidFill>
                <a:latin typeface="Trebuchet MS"/>
                <a:ea typeface="Trebuchet MS"/>
                <a:cs typeface="Trebuchet MS"/>
                <a:sym typeface="Trebuchet MS"/>
              </a:rPr>
              <a:t>. Material ini tidak terpengaruh oleh </a:t>
            </a:r>
            <a:r>
              <a:rPr i="1" lang="en">
                <a:solidFill>
                  <a:srgbClr val="FFFFFF"/>
                </a:solidFill>
                <a:latin typeface="Trebuchet MS"/>
                <a:ea typeface="Trebuchet MS"/>
                <a:cs typeface="Trebuchet MS"/>
                <a:sym typeface="Trebuchet MS"/>
              </a:rPr>
              <a:t>lights</a:t>
            </a:r>
            <a:r>
              <a:rPr lang="en">
                <a:solidFill>
                  <a:srgbClr val="FFFFFF"/>
                </a:solidFill>
                <a:latin typeface="Trebuchet MS"/>
                <a:ea typeface="Trebuchet MS"/>
                <a:cs typeface="Trebuchet MS"/>
                <a:sym typeface="Trebuchet MS"/>
              </a:rPr>
              <a:t>.</a:t>
            </a:r>
            <a:endParaRPr>
              <a:solidFill>
                <a:srgbClr val="FFFFFF"/>
              </a:solidFill>
              <a:latin typeface="Trebuchet MS"/>
              <a:ea typeface="Trebuchet MS"/>
              <a:cs typeface="Trebuchet MS"/>
              <a:sym typeface="Trebuchet MS"/>
            </a:endParaRPr>
          </a:p>
          <a:p>
            <a:pPr indent="0" lvl="0" marL="0" rtl="0" algn="just">
              <a:spcBef>
                <a:spcPts val="0"/>
              </a:spcBef>
              <a:spcAft>
                <a:spcPts val="0"/>
              </a:spcAft>
              <a:buNone/>
            </a:pPr>
            <a:r>
              <a:rPr lang="en">
                <a:solidFill>
                  <a:srgbClr val="FFFFFF"/>
                </a:solidFill>
                <a:latin typeface="Trebuchet MS"/>
                <a:ea typeface="Trebuchet MS"/>
                <a:cs typeface="Trebuchet MS"/>
                <a:sym typeface="Trebuchet MS"/>
              </a:rPr>
              <a:t>Adapun properti yang digunakan pada material ini adalah sebagai berikut. </a:t>
            </a:r>
            <a:endParaRPr>
              <a:solidFill>
                <a:srgbClr val="FFFFFF"/>
              </a:solidFill>
              <a:latin typeface="Trebuchet MS"/>
              <a:ea typeface="Trebuchet MS"/>
              <a:cs typeface="Trebuchet MS"/>
              <a:sym typeface="Trebuchet MS"/>
            </a:endParaRPr>
          </a:p>
          <a:p>
            <a:pPr indent="0" lvl="0" marL="0" rtl="0" algn="just">
              <a:spcBef>
                <a:spcPts val="0"/>
              </a:spcBef>
              <a:spcAft>
                <a:spcPts val="0"/>
              </a:spcAft>
              <a:buNone/>
            </a:pPr>
            <a:r>
              <a:t/>
            </a:r>
            <a:endParaRPr>
              <a:solidFill>
                <a:srgbClr val="FFFFFF"/>
              </a:solidFill>
              <a:latin typeface="Trebuchet MS"/>
              <a:ea typeface="Trebuchet MS"/>
              <a:cs typeface="Trebuchet MS"/>
              <a:sym typeface="Trebuchet MS"/>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Parent Class: Material</a:t>
            </a:r>
            <a:endParaRPr/>
          </a:p>
          <a:p>
            <a:pPr indent="0" lvl="0" marL="0" rtl="0" algn="just">
              <a:spcBef>
                <a:spcPts val="0"/>
              </a:spcBef>
              <a:spcAft>
                <a:spcPts val="0"/>
              </a:spcAft>
              <a:buNone/>
            </a:pPr>
            <a:r>
              <a:rPr b="1" lang="en"/>
              <a:t>Contoh penggunaan:</a:t>
            </a:r>
            <a:endParaRPr b="1"/>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580" name="Google Shape;580;p34"/>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34"/>
          <p:cNvPicPr preferRelativeResize="0"/>
          <p:nvPr/>
        </p:nvPicPr>
        <p:blipFill>
          <a:blip r:embed="rId3">
            <a:alphaModFix/>
          </a:blip>
          <a:stretch>
            <a:fillRect/>
          </a:stretch>
        </p:blipFill>
        <p:spPr>
          <a:xfrm>
            <a:off x="5666500" y="1522350"/>
            <a:ext cx="3350700" cy="2098800"/>
          </a:xfrm>
          <a:prstGeom prst="rect">
            <a:avLst/>
          </a:prstGeom>
          <a:noFill/>
          <a:ln>
            <a:noFill/>
          </a:ln>
        </p:spPr>
      </p:pic>
      <p:pic>
        <p:nvPicPr>
          <p:cNvPr id="582" name="Google Shape;582;p34"/>
          <p:cNvPicPr preferRelativeResize="0"/>
          <p:nvPr/>
        </p:nvPicPr>
        <p:blipFill>
          <a:blip r:embed="rId4">
            <a:alphaModFix/>
          </a:blip>
          <a:stretch>
            <a:fillRect/>
          </a:stretch>
        </p:blipFill>
        <p:spPr>
          <a:xfrm>
            <a:off x="660650" y="4006275"/>
            <a:ext cx="4586026" cy="939375"/>
          </a:xfrm>
          <a:prstGeom prst="rect">
            <a:avLst/>
          </a:prstGeom>
          <a:noFill/>
          <a:ln>
            <a:noFill/>
          </a:ln>
        </p:spPr>
      </p:pic>
      <p:graphicFrame>
        <p:nvGraphicFramePr>
          <p:cNvPr id="583" name="Google Shape;583;p34"/>
          <p:cNvGraphicFramePr/>
          <p:nvPr/>
        </p:nvGraphicFramePr>
        <p:xfrm>
          <a:off x="767938" y="2528675"/>
          <a:ext cx="3000000" cy="3000000"/>
        </p:xfrm>
        <a:graphic>
          <a:graphicData uri="http://schemas.openxmlformats.org/drawingml/2006/table">
            <a:tbl>
              <a:tblPr>
                <a:noFill/>
                <a:tableStyleId>{1F64EBBA-B19C-42E9-942B-4F4FB445A58F}</a:tableStyleId>
              </a:tblPr>
              <a:tblGrid>
                <a:gridCol w="2000250"/>
                <a:gridCol w="1266825"/>
              </a:tblGrid>
              <a:tr h="200025">
                <a:tc>
                  <a:txBody>
                    <a:bodyPr/>
                    <a:lstStyle/>
                    <a:p>
                      <a:pPr indent="0" lvl="0" marL="0" rtl="0" algn="l">
                        <a:lnSpc>
                          <a:spcPct val="115000"/>
                        </a:lnSpc>
                        <a:spcBef>
                          <a:spcPts val="0"/>
                        </a:spcBef>
                        <a:spcAft>
                          <a:spcPts val="0"/>
                        </a:spcAft>
                        <a:buNone/>
                      </a:pPr>
                      <a:r>
                        <a:rPr lang="en" sz="1000"/>
                        <a:t>color</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wireframeLinejoin</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lang="en" sz="1000"/>
                        <a:t>wireframe</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shading</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lang="en" sz="1000"/>
                        <a:t>wireframeLineWidth</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vertexColors</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lang="en" sz="1000"/>
                        <a:t>WireframeLineCap</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 sz="1000"/>
                        <a:t>fog</a:t>
                      </a:r>
                      <a:endParaRPr sz="1000"/>
                    </a:p>
                  </a:txBody>
                  <a:tcPr marT="19050" marB="19050" marR="28575" marL="28575">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5"/>
          <p:cNvSpPr txBox="1"/>
          <p:nvPr>
            <p:ph idx="4" type="ctrTitle"/>
          </p:nvPr>
        </p:nvSpPr>
        <p:spPr>
          <a:xfrm>
            <a:off x="618825" y="411675"/>
            <a:ext cx="335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MeshNormalMaterial</a:t>
            </a:r>
            <a:endParaRPr/>
          </a:p>
        </p:txBody>
      </p:sp>
      <p:sp>
        <p:nvSpPr>
          <p:cNvPr id="589" name="Google Shape;589;p35"/>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MeshNormalMaterial merupakan material untuk menunjukkan pewarnaan dasar pada objek. Tiap permukaan pada objek diberi warna sesuai arah kemana permukaan tersebut menghadap. Hal ini dilakukan dengan cara memberikan warna RGB menurut vektor normal permukaan objek. </a:t>
            </a:r>
            <a:endParaRPr/>
          </a:p>
          <a:p>
            <a:pPr indent="0" lvl="0" marL="0" rtl="0" algn="just">
              <a:lnSpc>
                <a:spcPct val="115000"/>
              </a:lnSpc>
              <a:spcBef>
                <a:spcPts val="0"/>
              </a:spcBef>
              <a:spcAft>
                <a:spcPts val="0"/>
              </a:spcAft>
              <a:buNone/>
            </a:pPr>
            <a:r>
              <a:t/>
            </a:r>
            <a:endParaRPr sz="1500">
              <a:solidFill>
                <a:srgbClr val="FFFFFF"/>
              </a:solidFill>
              <a:latin typeface="Trebuchet MS"/>
              <a:ea typeface="Trebuchet MS"/>
              <a:cs typeface="Trebuchet MS"/>
              <a:sym typeface="Trebuchet MS"/>
            </a:endParaRPr>
          </a:p>
          <a:p>
            <a:pPr indent="0" lvl="0" marL="0" rtl="0" algn="just">
              <a:lnSpc>
                <a:spcPct val="115000"/>
              </a:lnSpc>
              <a:spcBef>
                <a:spcPts val="0"/>
              </a:spcBef>
              <a:spcAft>
                <a:spcPts val="0"/>
              </a:spcAft>
              <a:buNone/>
            </a:pPr>
            <a:r>
              <a:rPr lang="en">
                <a:solidFill>
                  <a:srgbClr val="FFFFFF"/>
                </a:solidFill>
                <a:latin typeface="Trebuchet MS"/>
                <a:ea typeface="Trebuchet MS"/>
                <a:cs typeface="Trebuchet MS"/>
                <a:sym typeface="Trebuchet MS"/>
              </a:rPr>
              <a:t>Contohnya jika ada </a:t>
            </a:r>
            <a:r>
              <a:rPr b="1" lang="en">
                <a:solidFill>
                  <a:srgbClr val="FFFFFF"/>
                </a:solidFill>
                <a:latin typeface="Trebuchet MS"/>
                <a:ea typeface="Trebuchet MS"/>
                <a:cs typeface="Trebuchet MS"/>
                <a:sym typeface="Trebuchet MS"/>
              </a:rPr>
              <a:t>objek sphere</a:t>
            </a:r>
            <a:r>
              <a:rPr lang="en">
                <a:solidFill>
                  <a:srgbClr val="FFFFFF"/>
                </a:solidFill>
                <a:latin typeface="Trebuchet MS"/>
                <a:ea typeface="Trebuchet MS"/>
                <a:cs typeface="Trebuchet MS"/>
                <a:sym typeface="Trebuchet MS"/>
              </a:rPr>
              <a:t>, tiap permukaan memiliki warna yang berbeda. Namun jika sphere dirotasi, maka warna tersebut akan tetap berada di tempat yang sama. X adalah warna merah, y warna hijau dan z warna biru. Jika objek menghadap ke kanan maka akan berwarna merah, menghadap ke atas akan berwarna hijau dan yang menghadap layar berwarna biru.</a:t>
            </a:r>
            <a:endParaRPr/>
          </a:p>
          <a:p>
            <a:pPr indent="0" lvl="0" marL="0" rtl="0" algn="l">
              <a:spcBef>
                <a:spcPts val="0"/>
              </a:spcBef>
              <a:spcAft>
                <a:spcPts val="0"/>
              </a:spcAft>
              <a:buNone/>
            </a:pPr>
            <a:r>
              <a:t/>
            </a:r>
            <a:endParaRPr/>
          </a:p>
        </p:txBody>
      </p:sp>
      <p:sp>
        <p:nvSpPr>
          <p:cNvPr id="590" name="Google Shape;590;p35"/>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35"/>
          <p:cNvPicPr preferRelativeResize="0"/>
          <p:nvPr/>
        </p:nvPicPr>
        <p:blipFill>
          <a:blip r:embed="rId3">
            <a:alphaModFix/>
          </a:blip>
          <a:stretch>
            <a:fillRect/>
          </a:stretch>
        </p:blipFill>
        <p:spPr>
          <a:xfrm>
            <a:off x="5616475" y="1731913"/>
            <a:ext cx="3416801" cy="167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6"/>
          <p:cNvSpPr txBox="1"/>
          <p:nvPr>
            <p:ph idx="4" type="ctrTitle"/>
          </p:nvPr>
        </p:nvSpPr>
        <p:spPr>
          <a:xfrm>
            <a:off x="618825" y="526375"/>
            <a:ext cx="335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MeshNormalMaterial </a:t>
            </a:r>
            <a:r>
              <a:rPr lang="en" sz="1300">
                <a:highlight>
                  <a:srgbClr val="00C3B1"/>
                </a:highlight>
              </a:rPr>
              <a:t>lanjutan</a:t>
            </a:r>
            <a:endParaRPr sz="1300"/>
          </a:p>
        </p:txBody>
      </p:sp>
      <p:sp>
        <p:nvSpPr>
          <p:cNvPr id="597" name="Google Shape;597;p36"/>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solidFill>
                  <a:srgbClr val="F2F2F2"/>
                </a:solidFill>
                <a:latin typeface="Trebuchet MS"/>
                <a:ea typeface="Trebuchet MS"/>
                <a:cs typeface="Trebuchet MS"/>
                <a:sym typeface="Trebuchet MS"/>
              </a:rPr>
              <a:t>Properti yang digunakan:</a:t>
            </a:r>
            <a:endParaRPr>
              <a:solidFill>
                <a:srgbClr val="F2F2F2"/>
              </a:solidFill>
              <a:latin typeface="Trebuchet MS"/>
              <a:ea typeface="Trebuchet MS"/>
              <a:cs typeface="Trebuchet MS"/>
              <a:sym typeface="Trebuchet MS"/>
            </a:endParaRPr>
          </a:p>
          <a:p>
            <a:pPr indent="-317500" lvl="0" marL="457200" rtl="0" algn="l">
              <a:lnSpc>
                <a:spcPct val="115000"/>
              </a:lnSpc>
              <a:spcBef>
                <a:spcPts val="1200"/>
              </a:spcBef>
              <a:spcAft>
                <a:spcPts val="0"/>
              </a:spcAft>
              <a:buClr>
                <a:srgbClr val="F2F2F2"/>
              </a:buClr>
              <a:buSzPts val="1400"/>
              <a:buFont typeface="Trebuchet MS"/>
              <a:buChar char="●"/>
            </a:pPr>
            <a:r>
              <a:rPr lang="en">
                <a:solidFill>
                  <a:srgbClr val="F2F2F2"/>
                </a:solidFill>
                <a:latin typeface="Trebuchet MS"/>
                <a:ea typeface="Trebuchet MS"/>
                <a:cs typeface="Trebuchet MS"/>
                <a:sym typeface="Trebuchet MS"/>
              </a:rPr>
              <a:t>wireframe</a:t>
            </a:r>
            <a:endParaRPr>
              <a:solidFill>
                <a:srgbClr val="F2F2F2"/>
              </a:solidFill>
              <a:latin typeface="Trebuchet MS"/>
              <a:ea typeface="Trebuchet MS"/>
              <a:cs typeface="Trebuchet MS"/>
              <a:sym typeface="Trebuchet MS"/>
            </a:endParaRPr>
          </a:p>
          <a:p>
            <a:pPr indent="-317500" lvl="0" marL="457200" rtl="0" algn="l">
              <a:lnSpc>
                <a:spcPct val="115000"/>
              </a:lnSpc>
              <a:spcBef>
                <a:spcPts val="0"/>
              </a:spcBef>
              <a:spcAft>
                <a:spcPts val="0"/>
              </a:spcAft>
              <a:buClr>
                <a:srgbClr val="F2F2F2"/>
              </a:buClr>
              <a:buSzPts val="1400"/>
              <a:buFont typeface="Trebuchet MS"/>
              <a:buChar char="●"/>
            </a:pPr>
            <a:r>
              <a:rPr lang="en">
                <a:solidFill>
                  <a:srgbClr val="F2F2F2"/>
                </a:solidFill>
                <a:latin typeface="Trebuchet MS"/>
                <a:ea typeface="Trebuchet MS"/>
                <a:cs typeface="Trebuchet MS"/>
                <a:sym typeface="Trebuchet MS"/>
              </a:rPr>
              <a:t>wireframeLineWidth</a:t>
            </a:r>
            <a:endParaRPr>
              <a:solidFill>
                <a:srgbClr val="F2F2F2"/>
              </a:solidFill>
              <a:latin typeface="Trebuchet MS"/>
              <a:ea typeface="Trebuchet MS"/>
              <a:cs typeface="Trebuchet MS"/>
              <a:sym typeface="Trebuchet MS"/>
            </a:endParaRPr>
          </a:p>
          <a:p>
            <a:pPr indent="-317500" lvl="0" marL="457200" rtl="0" algn="l">
              <a:lnSpc>
                <a:spcPct val="115000"/>
              </a:lnSpc>
              <a:spcBef>
                <a:spcPts val="0"/>
              </a:spcBef>
              <a:spcAft>
                <a:spcPts val="0"/>
              </a:spcAft>
              <a:buClr>
                <a:srgbClr val="F2F2F2"/>
              </a:buClr>
              <a:buSzPts val="1400"/>
              <a:buFont typeface="Trebuchet MS"/>
              <a:buChar char="●"/>
            </a:pPr>
            <a:r>
              <a:rPr lang="en">
                <a:solidFill>
                  <a:srgbClr val="F2F2F2"/>
                </a:solidFill>
                <a:latin typeface="Trebuchet MS"/>
                <a:ea typeface="Trebuchet MS"/>
                <a:cs typeface="Trebuchet MS"/>
                <a:sym typeface="Trebuchet MS"/>
              </a:rPr>
              <a:t>shading</a:t>
            </a:r>
            <a:endParaRPr/>
          </a:p>
          <a:p>
            <a:pPr indent="0" lvl="0" marL="0" rtl="0" algn="just">
              <a:lnSpc>
                <a:spcPct val="115000"/>
              </a:lnSpc>
              <a:spcBef>
                <a:spcPts val="1200"/>
              </a:spcBef>
              <a:spcAft>
                <a:spcPts val="0"/>
              </a:spcAft>
              <a:buNone/>
            </a:pPr>
            <a:r>
              <a:rPr lang="en"/>
              <a:t>Parent Class: Material</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b="1" lang="en"/>
              <a:t>Contoh penggunaan:</a:t>
            </a:r>
            <a:endParaRPr b="1"/>
          </a:p>
          <a:p>
            <a:pPr indent="0" lvl="0" marL="0" rtl="0" algn="just">
              <a:lnSpc>
                <a:spcPct val="115000"/>
              </a:lnSpc>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t/>
            </a:r>
            <a:endParaRPr>
              <a:solidFill>
                <a:srgbClr val="FFFFFF"/>
              </a:solidFill>
              <a:latin typeface="Trebuchet MS"/>
              <a:ea typeface="Trebuchet MS"/>
              <a:cs typeface="Trebuchet MS"/>
              <a:sym typeface="Trebuchet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8" name="Google Shape;598;p36"/>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36"/>
          <p:cNvPicPr preferRelativeResize="0"/>
          <p:nvPr/>
        </p:nvPicPr>
        <p:blipFill>
          <a:blip r:embed="rId3">
            <a:alphaModFix/>
          </a:blip>
          <a:stretch>
            <a:fillRect/>
          </a:stretch>
        </p:blipFill>
        <p:spPr>
          <a:xfrm>
            <a:off x="5534925" y="1581225"/>
            <a:ext cx="3498351" cy="1981050"/>
          </a:xfrm>
          <a:prstGeom prst="rect">
            <a:avLst/>
          </a:prstGeom>
          <a:noFill/>
          <a:ln>
            <a:noFill/>
          </a:ln>
        </p:spPr>
      </p:pic>
      <p:pic>
        <p:nvPicPr>
          <p:cNvPr id="600" name="Google Shape;600;p36"/>
          <p:cNvPicPr preferRelativeResize="0"/>
          <p:nvPr/>
        </p:nvPicPr>
        <p:blipFill>
          <a:blip r:embed="rId4">
            <a:alphaModFix/>
          </a:blip>
          <a:stretch>
            <a:fillRect/>
          </a:stretch>
        </p:blipFill>
        <p:spPr>
          <a:xfrm>
            <a:off x="689438" y="3515788"/>
            <a:ext cx="4524375" cy="136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7"/>
          <p:cNvSpPr txBox="1"/>
          <p:nvPr>
            <p:ph idx="4" type="ctrTitle"/>
          </p:nvPr>
        </p:nvSpPr>
        <p:spPr>
          <a:xfrm>
            <a:off x="618825" y="411675"/>
            <a:ext cx="335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MeshDepthMaterial</a:t>
            </a:r>
            <a:endParaRPr/>
          </a:p>
        </p:txBody>
      </p:sp>
      <p:sp>
        <p:nvSpPr>
          <p:cNvPr id="606" name="Google Shape;606;p37"/>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Dengan jenis material ini, </a:t>
            </a:r>
            <a:r>
              <a:rPr lang="en">
                <a:solidFill>
                  <a:srgbClr val="FFFFFF"/>
                </a:solidFill>
                <a:latin typeface="Trebuchet MS"/>
                <a:ea typeface="Trebuchet MS"/>
                <a:cs typeface="Trebuchet MS"/>
                <a:sym typeface="Trebuchet MS"/>
              </a:rPr>
              <a:t>objek tidak dilihat dengan menggunakan cahaya ataupun properti material spesifik lainnya. Melainkan objek dilihat dengan melihat jarak dari objek ke kamera. </a:t>
            </a:r>
            <a:r>
              <a:rPr lang="en"/>
              <a:t>Objek yang terletak lebih dekat akan berwarna lebih cerah, sedangkan objek yang lebih jauh akan terlihat lebih gelap.</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Properti : wireframe, wireframeLineWidth, near, far.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
              <a:t>Parent Class: Material</a:t>
            </a:r>
            <a:endParaRPr/>
          </a:p>
          <a:p>
            <a:pPr indent="0" lvl="0" marL="0" rtl="0" algn="just">
              <a:lnSpc>
                <a:spcPct val="115000"/>
              </a:lnSpc>
              <a:spcBef>
                <a:spcPts val="0"/>
              </a:spcBef>
              <a:spcAft>
                <a:spcPts val="0"/>
              </a:spcAft>
              <a:buNone/>
            </a:pPr>
            <a:r>
              <a:rPr b="1" lang="en"/>
              <a:t>Contoh Penggunaan:</a:t>
            </a:r>
            <a:endParaRPr b="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607" name="Google Shape;607;p37"/>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37"/>
          <p:cNvPicPr preferRelativeResize="0"/>
          <p:nvPr/>
        </p:nvPicPr>
        <p:blipFill>
          <a:blip r:embed="rId3">
            <a:alphaModFix/>
          </a:blip>
          <a:stretch>
            <a:fillRect/>
          </a:stretch>
        </p:blipFill>
        <p:spPr>
          <a:xfrm>
            <a:off x="5664750" y="1752000"/>
            <a:ext cx="3350698" cy="2112875"/>
          </a:xfrm>
          <a:prstGeom prst="rect">
            <a:avLst/>
          </a:prstGeom>
          <a:noFill/>
          <a:ln>
            <a:noFill/>
          </a:ln>
        </p:spPr>
      </p:pic>
      <p:pic>
        <p:nvPicPr>
          <p:cNvPr id="609" name="Google Shape;609;p37"/>
          <p:cNvPicPr preferRelativeResize="0"/>
          <p:nvPr/>
        </p:nvPicPr>
        <p:blipFill>
          <a:blip r:embed="rId4">
            <a:alphaModFix/>
          </a:blip>
          <a:stretch>
            <a:fillRect/>
          </a:stretch>
        </p:blipFill>
        <p:spPr>
          <a:xfrm>
            <a:off x="757525" y="3965950"/>
            <a:ext cx="3834650" cy="113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8"/>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MeshLambertMaterial</a:t>
            </a:r>
            <a:endParaRPr/>
          </a:p>
        </p:txBody>
      </p:sp>
      <p:sp>
        <p:nvSpPr>
          <p:cNvPr id="615" name="Google Shape;615;p38"/>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FFFFFF"/>
                </a:solidFill>
                <a:latin typeface="Trebuchet MS"/>
                <a:ea typeface="Trebuchet MS"/>
                <a:cs typeface="Trebuchet MS"/>
                <a:sym typeface="Trebuchet MS"/>
              </a:rPr>
              <a:t>Jenis material ini digunakan untuk membuat permukaan yang tampak kusam dan tidak mengkilap. Material ini mudah digunakan yang merespons sumber pencahayaan di tempat kejadian.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Properties: untuk memberikan warna emisi (pemancaran cahaya) (emissive), pantulan gambar sekitar objek (reflectivity), tekstur untuk objek (map), dan permukaan objek yang digambar (side), tembus pandang (refractionRatio)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p:txBody>
      </p:sp>
      <p:sp>
        <p:nvSpPr>
          <p:cNvPr id="616" name="Google Shape;616;p38"/>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38"/>
          <p:cNvPicPr preferRelativeResize="0"/>
          <p:nvPr/>
        </p:nvPicPr>
        <p:blipFill>
          <a:blip r:embed="rId3">
            <a:alphaModFix/>
          </a:blip>
          <a:stretch>
            <a:fillRect/>
          </a:stretch>
        </p:blipFill>
        <p:spPr>
          <a:xfrm>
            <a:off x="5786450" y="1711825"/>
            <a:ext cx="3245025" cy="1719850"/>
          </a:xfrm>
          <a:prstGeom prst="rect">
            <a:avLst/>
          </a:prstGeom>
          <a:noFill/>
          <a:ln>
            <a:noFill/>
          </a:ln>
        </p:spPr>
      </p:pic>
      <p:pic>
        <p:nvPicPr>
          <p:cNvPr id="618" name="Google Shape;618;p38"/>
          <p:cNvPicPr preferRelativeResize="0"/>
          <p:nvPr/>
        </p:nvPicPr>
        <p:blipFill>
          <a:blip r:embed="rId4">
            <a:alphaModFix/>
          </a:blip>
          <a:stretch>
            <a:fillRect/>
          </a:stretch>
        </p:blipFill>
        <p:spPr>
          <a:xfrm>
            <a:off x="727275" y="4138425"/>
            <a:ext cx="3885075" cy="931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9"/>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MeshPhongMaterial</a:t>
            </a:r>
            <a:endParaRPr/>
          </a:p>
        </p:txBody>
      </p:sp>
      <p:sp>
        <p:nvSpPr>
          <p:cNvPr id="624" name="Google Shape;624;p39"/>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Sa</a:t>
            </a:r>
            <a:r>
              <a:rPr lang="en"/>
              <a:t>ma seperti material MeshLambertMaterial, </a:t>
            </a:r>
            <a:r>
              <a:rPr lang="en"/>
              <a:t>MeshPhongMaterial </a:t>
            </a:r>
            <a:r>
              <a:rPr lang="en"/>
              <a:t> juga </a:t>
            </a:r>
            <a:r>
              <a:rPr lang="en"/>
              <a:t>merespon terhadap cahaya</a:t>
            </a:r>
            <a:r>
              <a:rPr lang="en"/>
              <a:t>. Namun, </a:t>
            </a:r>
            <a:r>
              <a:rPr lang="en"/>
              <a:t>MeshPhongMaterial membuat material menjadi shiny, </a:t>
            </a:r>
            <a:r>
              <a:rPr lang="en">
                <a:solidFill>
                  <a:srgbClr val="FFFFFF"/>
                </a:solidFill>
                <a:latin typeface="Trebuchet MS"/>
                <a:ea typeface="Trebuchet MS"/>
                <a:cs typeface="Trebuchet MS"/>
                <a:sym typeface="Trebuchet MS"/>
              </a:rPr>
              <a:t>menambahkan kilau metallic ke permukaan. </a:t>
            </a:r>
            <a:r>
              <a:rPr lang="en"/>
              <a:t>MeshPhongMaterial memiliki tingkat kecerahan pada permukaan yang sama dan mensimulasikan ketidakrataan permukaan menurut tekstur.</a:t>
            </a:r>
            <a:endParaRPr/>
          </a:p>
          <a:p>
            <a:pPr indent="0" lvl="0" marL="0" rtl="0" algn="just">
              <a:spcBef>
                <a:spcPts val="0"/>
              </a:spcBef>
              <a:spcAft>
                <a:spcPts val="0"/>
              </a:spcAft>
              <a:buNone/>
            </a:pPr>
            <a:r>
              <a:rPr lang="en"/>
              <a:t>Properties: </a:t>
            </a:r>
            <a:endParaRPr/>
          </a:p>
          <a:p>
            <a:pPr indent="-317500" lvl="0" marL="457200" rtl="0" algn="just">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emissive</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specular : warna dari kilap</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shininess : kilapan</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5" name="Google Shape;625;p39"/>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39"/>
          <p:cNvPicPr preferRelativeResize="0"/>
          <p:nvPr/>
        </p:nvPicPr>
        <p:blipFill>
          <a:blip r:embed="rId3">
            <a:alphaModFix/>
          </a:blip>
          <a:stretch>
            <a:fillRect/>
          </a:stretch>
        </p:blipFill>
        <p:spPr>
          <a:xfrm>
            <a:off x="5633725" y="1835750"/>
            <a:ext cx="3333425" cy="1472000"/>
          </a:xfrm>
          <a:prstGeom prst="rect">
            <a:avLst/>
          </a:prstGeom>
          <a:noFill/>
          <a:ln>
            <a:noFill/>
          </a:ln>
        </p:spPr>
      </p:pic>
      <p:pic>
        <p:nvPicPr>
          <p:cNvPr id="627" name="Google Shape;627;p39"/>
          <p:cNvPicPr preferRelativeResize="0"/>
          <p:nvPr/>
        </p:nvPicPr>
        <p:blipFill>
          <a:blip r:embed="rId4">
            <a:alphaModFix/>
          </a:blip>
          <a:stretch>
            <a:fillRect/>
          </a:stretch>
        </p:blipFill>
        <p:spPr>
          <a:xfrm>
            <a:off x="719150" y="4040750"/>
            <a:ext cx="4916099" cy="101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0"/>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0"/>
          <p:cNvGrpSpPr/>
          <p:nvPr/>
        </p:nvGrpSpPr>
        <p:grpSpPr>
          <a:xfrm>
            <a:off x="7981434" y="-1177061"/>
            <a:ext cx="203789" cy="1274754"/>
            <a:chOff x="2877432" y="975334"/>
            <a:chExt cx="188886" cy="1181531"/>
          </a:xfrm>
        </p:grpSpPr>
        <p:sp>
          <p:nvSpPr>
            <p:cNvPr id="634" name="Google Shape;634;p4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40"/>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40"/>
          <p:cNvPicPr preferRelativeResize="0"/>
          <p:nvPr/>
        </p:nvPicPr>
        <p:blipFill>
          <a:blip r:embed="rId3">
            <a:alphaModFix/>
          </a:blip>
          <a:stretch>
            <a:fillRect/>
          </a:stretch>
        </p:blipFill>
        <p:spPr>
          <a:xfrm>
            <a:off x="663263" y="1681025"/>
            <a:ext cx="7817475" cy="2853650"/>
          </a:xfrm>
          <a:prstGeom prst="rect">
            <a:avLst/>
          </a:prstGeom>
          <a:noFill/>
          <a:ln>
            <a:noFill/>
          </a:ln>
        </p:spPr>
      </p:pic>
      <p:sp>
        <p:nvSpPr>
          <p:cNvPr id="640" name="Google Shape;640;p40"/>
          <p:cNvSpPr txBox="1"/>
          <p:nvPr>
            <p:ph idx="4294967295" type="ctrTitle"/>
          </p:nvPr>
        </p:nvSpPr>
        <p:spPr>
          <a:xfrm>
            <a:off x="618825" y="411675"/>
            <a:ext cx="3779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C3B1"/>
                </a:highlight>
              </a:rPr>
              <a:t>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1"/>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41"/>
          <p:cNvGrpSpPr/>
          <p:nvPr/>
        </p:nvGrpSpPr>
        <p:grpSpPr>
          <a:xfrm>
            <a:off x="7981434" y="-1177061"/>
            <a:ext cx="203789" cy="1274754"/>
            <a:chOff x="2877432" y="975334"/>
            <a:chExt cx="188886" cy="1181531"/>
          </a:xfrm>
        </p:grpSpPr>
        <p:sp>
          <p:nvSpPr>
            <p:cNvPr id="647" name="Google Shape;647;p4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41"/>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txBox="1"/>
          <p:nvPr>
            <p:ph idx="4294967295" type="ctrTitle"/>
          </p:nvPr>
        </p:nvSpPr>
        <p:spPr>
          <a:xfrm>
            <a:off x="618825" y="411675"/>
            <a:ext cx="3779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C3B1"/>
                </a:highlight>
              </a:rPr>
              <a:t>overview</a:t>
            </a:r>
            <a:endParaRPr/>
          </a:p>
        </p:txBody>
      </p:sp>
      <p:pic>
        <p:nvPicPr>
          <p:cNvPr id="653" name="Google Shape;653;p41"/>
          <p:cNvPicPr preferRelativeResize="0"/>
          <p:nvPr/>
        </p:nvPicPr>
        <p:blipFill>
          <a:blip r:embed="rId3">
            <a:alphaModFix/>
          </a:blip>
          <a:stretch>
            <a:fillRect/>
          </a:stretch>
        </p:blipFill>
        <p:spPr>
          <a:xfrm>
            <a:off x="1258451" y="1137025"/>
            <a:ext cx="6064624" cy="367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2"/>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MeshStandardMaterial</a:t>
            </a:r>
            <a:endParaRPr/>
          </a:p>
        </p:txBody>
      </p:sp>
      <p:sp>
        <p:nvSpPr>
          <p:cNvPr id="659" name="Google Shape;659;p42"/>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MeshStandardMaterial adalah material lain yang juga merespon terhadap cahaya. Material ini bertujuan untuk menggabungkan kemampuan MeshLambertMaterial dan MeshPhongMaterial.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Properties: roughness (tingkat kekasaran) dan metalness (kemiripan logam). Kedua properti ini menentukan pantulan cahaya pada objek.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0" name="Google Shape;660;p42"/>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42"/>
          <p:cNvPicPr preferRelativeResize="0"/>
          <p:nvPr/>
        </p:nvPicPr>
        <p:blipFill>
          <a:blip r:embed="rId3">
            <a:alphaModFix/>
          </a:blip>
          <a:stretch>
            <a:fillRect/>
          </a:stretch>
        </p:blipFill>
        <p:spPr>
          <a:xfrm>
            <a:off x="5624050" y="1735925"/>
            <a:ext cx="3423499" cy="1671650"/>
          </a:xfrm>
          <a:prstGeom prst="rect">
            <a:avLst/>
          </a:prstGeom>
          <a:noFill/>
          <a:ln>
            <a:noFill/>
          </a:ln>
        </p:spPr>
      </p:pic>
      <p:pic>
        <p:nvPicPr>
          <p:cNvPr id="662" name="Google Shape;662;p42"/>
          <p:cNvPicPr preferRelativeResize="0"/>
          <p:nvPr/>
        </p:nvPicPr>
        <p:blipFill>
          <a:blip r:embed="rId4">
            <a:alphaModFix/>
          </a:blip>
          <a:stretch>
            <a:fillRect/>
          </a:stretch>
        </p:blipFill>
        <p:spPr>
          <a:xfrm>
            <a:off x="719700" y="3784275"/>
            <a:ext cx="6198825" cy="122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3"/>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MeshPhysicalMaterial</a:t>
            </a:r>
            <a:endParaRPr/>
          </a:p>
        </p:txBody>
      </p:sp>
      <p:sp>
        <p:nvSpPr>
          <p:cNvPr id="668" name="Google Shape;668;p43"/>
          <p:cNvSpPr txBox="1"/>
          <p:nvPr>
            <p:ph idx="1" type="subTitle"/>
          </p:nvPr>
        </p:nvSpPr>
        <p:spPr>
          <a:xfrm>
            <a:off x="618825" y="1104175"/>
            <a:ext cx="4916100" cy="399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MeshPhysicalMaterial adalah Kembangan dari MeshStandardMaterial, yaitu tekstur pada objek juga mempengaruhi pencahayaan pada objek. Tekstur menentukan ketidakrataan permukaan pada objek, yang akhirnya menentukan pencahayaan juga. Material ini juga memiliki sifat-sifat yang dimiliki MeshStandardMaterial.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Properties : metalness, reflectivity, clearcoat</a:t>
            </a:r>
            <a:r>
              <a:rPr lang="en">
                <a:solidFill>
                  <a:srgbClr val="FFFFFF"/>
                </a:solidFill>
              </a:rPr>
              <a:t> (</a:t>
            </a:r>
            <a:r>
              <a:rPr lang="en">
                <a:solidFill>
                  <a:srgbClr val="FFFFFF"/>
                </a:solidFill>
                <a:latin typeface="Arial"/>
                <a:ea typeface="Arial"/>
                <a:cs typeface="Arial"/>
                <a:sym typeface="Arial"/>
              </a:rPr>
              <a:t>lapisan reflektif bening di atas lapisan lain yang mungkin tidak teratur atau kasar)</a:t>
            </a:r>
            <a:r>
              <a:rPr lang="en"/>
              <a:t>, clearcoatRoughness (kekasaran dari clearcoat).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MeshStandardMaterial</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9" name="Google Shape;669;p43"/>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43"/>
          <p:cNvPicPr preferRelativeResize="0"/>
          <p:nvPr/>
        </p:nvPicPr>
        <p:blipFill>
          <a:blip r:embed="rId3">
            <a:alphaModFix/>
          </a:blip>
          <a:stretch>
            <a:fillRect/>
          </a:stretch>
        </p:blipFill>
        <p:spPr>
          <a:xfrm>
            <a:off x="5599225" y="1679675"/>
            <a:ext cx="3434049" cy="1784150"/>
          </a:xfrm>
          <a:prstGeom prst="rect">
            <a:avLst/>
          </a:prstGeom>
          <a:noFill/>
          <a:ln>
            <a:noFill/>
          </a:ln>
        </p:spPr>
      </p:pic>
      <p:pic>
        <p:nvPicPr>
          <p:cNvPr id="671" name="Google Shape;671;p43"/>
          <p:cNvPicPr preferRelativeResize="0"/>
          <p:nvPr/>
        </p:nvPicPr>
        <p:blipFill>
          <a:blip r:embed="rId4">
            <a:alphaModFix/>
          </a:blip>
          <a:stretch>
            <a:fillRect/>
          </a:stretch>
        </p:blipFill>
        <p:spPr>
          <a:xfrm>
            <a:off x="737350" y="4222326"/>
            <a:ext cx="2900075" cy="87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6"/>
          <p:cNvSpPr txBox="1"/>
          <p:nvPr>
            <p:ph type="ctrTitle"/>
          </p:nvPr>
        </p:nvSpPr>
        <p:spPr>
          <a:xfrm>
            <a:off x="1380325" y="570645"/>
            <a:ext cx="6020700" cy="115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Anggota </a:t>
            </a:r>
            <a:r>
              <a:rPr lang="en">
                <a:solidFill>
                  <a:schemeClr val="accent2"/>
                </a:solidFill>
              </a:rPr>
              <a:t>Kelompok</a:t>
            </a:r>
            <a:r>
              <a:rPr lang="en"/>
              <a:t> </a:t>
            </a:r>
            <a:endParaRPr/>
          </a:p>
        </p:txBody>
      </p:sp>
      <p:sp>
        <p:nvSpPr>
          <p:cNvPr id="467" name="Google Shape;467;p26"/>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26"/>
          <p:cNvGrpSpPr/>
          <p:nvPr/>
        </p:nvGrpSpPr>
        <p:grpSpPr>
          <a:xfrm>
            <a:off x="6232314" y="3696331"/>
            <a:ext cx="121434" cy="1073147"/>
            <a:chOff x="6232314" y="3696331"/>
            <a:chExt cx="121434" cy="1073147"/>
          </a:xfrm>
        </p:grpSpPr>
        <p:sp>
          <p:nvSpPr>
            <p:cNvPr id="474" name="Google Shape;474;p26"/>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6"/>
          <p:cNvGrpSpPr/>
          <p:nvPr/>
        </p:nvGrpSpPr>
        <p:grpSpPr>
          <a:xfrm>
            <a:off x="6780548" y="337714"/>
            <a:ext cx="133252" cy="1952377"/>
            <a:chOff x="6780548" y="337714"/>
            <a:chExt cx="133252" cy="1952377"/>
          </a:xfrm>
        </p:grpSpPr>
        <p:sp>
          <p:nvSpPr>
            <p:cNvPr id="477" name="Google Shape;477;p26"/>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6"/>
          <p:cNvGrpSpPr/>
          <p:nvPr/>
        </p:nvGrpSpPr>
        <p:grpSpPr>
          <a:xfrm>
            <a:off x="1608717" y="1280046"/>
            <a:ext cx="199237" cy="2828935"/>
            <a:chOff x="1608717" y="1280046"/>
            <a:chExt cx="199237" cy="2828935"/>
          </a:xfrm>
        </p:grpSpPr>
        <p:sp>
          <p:nvSpPr>
            <p:cNvPr id="480" name="Google Shape;480;p26"/>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6"/>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26"/>
          <p:cNvGrpSpPr/>
          <p:nvPr/>
        </p:nvGrpSpPr>
        <p:grpSpPr>
          <a:xfrm>
            <a:off x="8008096" y="2108910"/>
            <a:ext cx="199001" cy="2139769"/>
            <a:chOff x="8008096" y="2108910"/>
            <a:chExt cx="199001" cy="2139769"/>
          </a:xfrm>
        </p:grpSpPr>
        <p:sp>
          <p:nvSpPr>
            <p:cNvPr id="486" name="Google Shape;486;p26"/>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6"/>
          <p:cNvGrpSpPr/>
          <p:nvPr/>
        </p:nvGrpSpPr>
        <p:grpSpPr>
          <a:xfrm>
            <a:off x="4472500" y="3928605"/>
            <a:ext cx="199001" cy="867198"/>
            <a:chOff x="4475150" y="4052605"/>
            <a:chExt cx="199001" cy="867198"/>
          </a:xfrm>
        </p:grpSpPr>
        <p:sp>
          <p:nvSpPr>
            <p:cNvPr id="489" name="Google Shape;489;p26"/>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2" name="Google Shape;492;p26"/>
          <p:cNvPicPr preferRelativeResize="0"/>
          <p:nvPr/>
        </p:nvPicPr>
        <p:blipFill>
          <a:blip r:embed="rId3">
            <a:alphaModFix/>
          </a:blip>
          <a:stretch>
            <a:fillRect/>
          </a:stretch>
        </p:blipFill>
        <p:spPr>
          <a:xfrm>
            <a:off x="621049" y="1921125"/>
            <a:ext cx="1459450" cy="1775199"/>
          </a:xfrm>
          <a:prstGeom prst="rect">
            <a:avLst/>
          </a:prstGeom>
          <a:noFill/>
          <a:ln>
            <a:noFill/>
          </a:ln>
        </p:spPr>
      </p:pic>
      <p:pic>
        <p:nvPicPr>
          <p:cNvPr id="493" name="Google Shape;493;p26"/>
          <p:cNvPicPr preferRelativeResize="0"/>
          <p:nvPr/>
        </p:nvPicPr>
        <p:blipFill>
          <a:blip r:embed="rId4">
            <a:alphaModFix/>
          </a:blip>
          <a:stretch>
            <a:fillRect/>
          </a:stretch>
        </p:blipFill>
        <p:spPr>
          <a:xfrm>
            <a:off x="2858976" y="2380475"/>
            <a:ext cx="1118700" cy="2456450"/>
          </a:xfrm>
          <a:prstGeom prst="rect">
            <a:avLst/>
          </a:prstGeom>
          <a:noFill/>
          <a:ln>
            <a:noFill/>
          </a:ln>
        </p:spPr>
      </p:pic>
      <p:pic>
        <p:nvPicPr>
          <p:cNvPr id="494" name="Google Shape;494;p26"/>
          <p:cNvPicPr preferRelativeResize="0"/>
          <p:nvPr/>
        </p:nvPicPr>
        <p:blipFill rotWithShape="1">
          <a:blip r:embed="rId5">
            <a:alphaModFix/>
          </a:blip>
          <a:srcRect b="15074" l="0" r="0" t="0"/>
          <a:stretch/>
        </p:blipFill>
        <p:spPr>
          <a:xfrm>
            <a:off x="7063475" y="2496850"/>
            <a:ext cx="1890850" cy="2139776"/>
          </a:xfrm>
          <a:prstGeom prst="rect">
            <a:avLst/>
          </a:prstGeom>
          <a:noFill/>
          <a:ln>
            <a:noFill/>
          </a:ln>
        </p:spPr>
      </p:pic>
      <p:sp>
        <p:nvSpPr>
          <p:cNvPr id="495" name="Google Shape;495;p26"/>
          <p:cNvSpPr txBox="1"/>
          <p:nvPr/>
        </p:nvSpPr>
        <p:spPr>
          <a:xfrm>
            <a:off x="7162150" y="2329850"/>
            <a:ext cx="18909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aven Pro"/>
                <a:ea typeface="Maven Pro"/>
                <a:cs typeface="Maven Pro"/>
                <a:sym typeface="Maven Pro"/>
              </a:rPr>
              <a:t>Putu Putri Natih D.</a:t>
            </a:r>
            <a:endParaRPr b="1">
              <a:solidFill>
                <a:srgbClr val="FFFFFF"/>
              </a:solidFill>
              <a:latin typeface="Maven Pro"/>
              <a:ea typeface="Maven Pro"/>
              <a:cs typeface="Maven Pro"/>
              <a:sym typeface="Maven Pro"/>
            </a:endParaRPr>
          </a:p>
          <a:p>
            <a:pPr indent="0" lvl="0" marL="0" rtl="0" algn="l">
              <a:spcBef>
                <a:spcPts val="0"/>
              </a:spcBef>
              <a:spcAft>
                <a:spcPts val="0"/>
              </a:spcAft>
              <a:buNone/>
            </a:pPr>
            <a:r>
              <a:rPr b="1" lang="en">
                <a:solidFill>
                  <a:schemeClr val="accent3"/>
                </a:solidFill>
                <a:latin typeface="Maven Pro"/>
                <a:ea typeface="Maven Pro"/>
                <a:cs typeface="Maven Pro"/>
                <a:sym typeface="Maven Pro"/>
              </a:rPr>
              <a:t>05111840000163</a:t>
            </a:r>
            <a:endParaRPr b="1">
              <a:solidFill>
                <a:schemeClr val="accent3"/>
              </a:solidFill>
              <a:latin typeface="Maven Pro"/>
              <a:ea typeface="Maven Pro"/>
              <a:cs typeface="Maven Pro"/>
              <a:sym typeface="Maven Pro"/>
            </a:endParaRPr>
          </a:p>
        </p:txBody>
      </p:sp>
      <p:sp>
        <p:nvSpPr>
          <p:cNvPr id="496" name="Google Shape;496;p26"/>
          <p:cNvSpPr txBox="1"/>
          <p:nvPr/>
        </p:nvSpPr>
        <p:spPr>
          <a:xfrm>
            <a:off x="4859488" y="3891075"/>
            <a:ext cx="2016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aven Pro"/>
                <a:ea typeface="Maven Pro"/>
                <a:cs typeface="Maven Pro"/>
                <a:sym typeface="Maven Pro"/>
              </a:rPr>
              <a:t>Elvira Catrine Natalie</a:t>
            </a:r>
            <a:endParaRPr b="1">
              <a:solidFill>
                <a:srgbClr val="FFFFFF"/>
              </a:solidFill>
              <a:latin typeface="Maven Pro"/>
              <a:ea typeface="Maven Pro"/>
              <a:cs typeface="Maven Pro"/>
              <a:sym typeface="Maven Pro"/>
            </a:endParaRPr>
          </a:p>
          <a:p>
            <a:pPr indent="0" lvl="0" marL="0" rtl="0" algn="l">
              <a:spcBef>
                <a:spcPts val="0"/>
              </a:spcBef>
              <a:spcAft>
                <a:spcPts val="0"/>
              </a:spcAft>
              <a:buNone/>
            </a:pPr>
            <a:r>
              <a:rPr b="1" lang="en">
                <a:solidFill>
                  <a:srgbClr val="FF9973"/>
                </a:solidFill>
                <a:latin typeface="Maven Pro"/>
                <a:ea typeface="Maven Pro"/>
                <a:cs typeface="Maven Pro"/>
                <a:sym typeface="Maven Pro"/>
              </a:rPr>
              <a:t>05111840000016</a:t>
            </a:r>
            <a:endParaRPr b="1">
              <a:solidFill>
                <a:srgbClr val="FF9973"/>
              </a:solidFill>
              <a:latin typeface="Maven Pro"/>
              <a:ea typeface="Maven Pro"/>
              <a:cs typeface="Maven Pro"/>
              <a:sym typeface="Maven Pro"/>
            </a:endParaRPr>
          </a:p>
        </p:txBody>
      </p:sp>
      <p:pic>
        <p:nvPicPr>
          <p:cNvPr id="497" name="Google Shape;497;p26"/>
          <p:cNvPicPr preferRelativeResize="0"/>
          <p:nvPr/>
        </p:nvPicPr>
        <p:blipFill>
          <a:blip r:embed="rId6">
            <a:alphaModFix/>
          </a:blip>
          <a:stretch>
            <a:fillRect/>
          </a:stretch>
        </p:blipFill>
        <p:spPr>
          <a:xfrm>
            <a:off x="5113625" y="1814075"/>
            <a:ext cx="1118700" cy="1986778"/>
          </a:xfrm>
          <a:prstGeom prst="rect">
            <a:avLst/>
          </a:prstGeom>
          <a:noFill/>
          <a:ln>
            <a:noFill/>
          </a:ln>
        </p:spPr>
      </p:pic>
      <p:sp>
        <p:nvSpPr>
          <p:cNvPr id="498" name="Google Shape;498;p26"/>
          <p:cNvSpPr txBox="1"/>
          <p:nvPr/>
        </p:nvSpPr>
        <p:spPr>
          <a:xfrm>
            <a:off x="2589050" y="2329850"/>
            <a:ext cx="20160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Wahed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b="1" lang="en">
                <a:solidFill>
                  <a:srgbClr val="FF9973"/>
                </a:solidFill>
                <a:latin typeface="Maven Pro"/>
                <a:ea typeface="Maven Pro"/>
                <a:cs typeface="Maven Pro"/>
                <a:sym typeface="Maven Pro"/>
              </a:rPr>
              <a:t>05111840000004</a:t>
            </a:r>
            <a:endParaRPr b="1">
              <a:solidFill>
                <a:srgbClr val="FF9973"/>
              </a:solidFill>
              <a:latin typeface="Maven Pro"/>
              <a:ea typeface="Maven Pro"/>
              <a:cs typeface="Maven Pro"/>
              <a:sym typeface="Maven Pro"/>
            </a:endParaRPr>
          </a:p>
        </p:txBody>
      </p:sp>
      <p:sp>
        <p:nvSpPr>
          <p:cNvPr id="499" name="Google Shape;499;p26"/>
          <p:cNvSpPr txBox="1"/>
          <p:nvPr/>
        </p:nvSpPr>
        <p:spPr>
          <a:xfrm>
            <a:off x="621050" y="3893588"/>
            <a:ext cx="2016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aven Pro"/>
                <a:ea typeface="Maven Pro"/>
                <a:cs typeface="Maven Pro"/>
                <a:sym typeface="Maven Pro"/>
              </a:rPr>
              <a:t>Segara Bhagas D.</a:t>
            </a:r>
            <a:endParaRPr b="1">
              <a:solidFill>
                <a:srgbClr val="FFFFFF"/>
              </a:solidFill>
              <a:latin typeface="Maven Pro"/>
              <a:ea typeface="Maven Pro"/>
              <a:cs typeface="Maven Pro"/>
              <a:sym typeface="Maven Pro"/>
            </a:endParaRPr>
          </a:p>
          <a:p>
            <a:pPr indent="0" lvl="0" marL="0" rtl="0" algn="l">
              <a:spcBef>
                <a:spcPts val="0"/>
              </a:spcBef>
              <a:spcAft>
                <a:spcPts val="0"/>
              </a:spcAft>
              <a:buNone/>
            </a:pPr>
            <a:r>
              <a:rPr b="1" lang="en">
                <a:solidFill>
                  <a:srgbClr val="FF9973"/>
                </a:solidFill>
                <a:latin typeface="Maven Pro"/>
                <a:ea typeface="Maven Pro"/>
                <a:cs typeface="Maven Pro"/>
                <a:sym typeface="Maven Pro"/>
              </a:rPr>
              <a:t>05111840000037</a:t>
            </a:r>
            <a:endParaRPr b="1">
              <a:solidFill>
                <a:srgbClr val="FF9973"/>
              </a:solidFill>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4"/>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MeshMatcapMaterial</a:t>
            </a:r>
            <a:endParaRPr/>
          </a:p>
        </p:txBody>
      </p:sp>
      <p:sp>
        <p:nvSpPr>
          <p:cNvPr id="677" name="Google Shape;677;p44"/>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MeshMatcapMaterial adalah material yang memberikan warna dan shading kepada objek. Material ini hampir sama dengan material-material sebelumnya, hanya saja MeshMatcapMaterial tidak merespon terhadap cahaya.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8" name="Google Shape;678;p44"/>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44"/>
          <p:cNvPicPr preferRelativeResize="0"/>
          <p:nvPr/>
        </p:nvPicPr>
        <p:blipFill>
          <a:blip r:embed="rId3">
            <a:alphaModFix/>
          </a:blip>
          <a:stretch>
            <a:fillRect/>
          </a:stretch>
        </p:blipFill>
        <p:spPr>
          <a:xfrm>
            <a:off x="5722150" y="1695750"/>
            <a:ext cx="3325424" cy="1752000"/>
          </a:xfrm>
          <a:prstGeom prst="rect">
            <a:avLst/>
          </a:prstGeom>
          <a:noFill/>
          <a:ln>
            <a:noFill/>
          </a:ln>
        </p:spPr>
      </p:pic>
      <p:pic>
        <p:nvPicPr>
          <p:cNvPr id="680" name="Google Shape;680;p44"/>
          <p:cNvPicPr preferRelativeResize="0"/>
          <p:nvPr/>
        </p:nvPicPr>
        <p:blipFill>
          <a:blip r:embed="rId4">
            <a:alphaModFix/>
          </a:blip>
          <a:stretch>
            <a:fillRect/>
          </a:stretch>
        </p:blipFill>
        <p:spPr>
          <a:xfrm>
            <a:off x="722722" y="2985900"/>
            <a:ext cx="3571600" cy="106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5"/>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MeshToonMaterial</a:t>
            </a:r>
            <a:endParaRPr/>
          </a:p>
        </p:txBody>
      </p:sp>
      <p:sp>
        <p:nvSpPr>
          <p:cNvPr id="686" name="Google Shape;686;p45"/>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MeshToonMaterial adalah material yang memberikan shading pada suatu objek menyerupai kartun. Pencahayaan dalam material ini memberikan warna flat pada permukaan menurut tingkat kecerahan di permukaan tersebut.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7" name="Google Shape;687;p45"/>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 name="Google Shape;688;p45"/>
          <p:cNvPicPr preferRelativeResize="0"/>
          <p:nvPr/>
        </p:nvPicPr>
        <p:blipFill>
          <a:blip r:embed="rId3">
            <a:alphaModFix/>
          </a:blip>
          <a:stretch>
            <a:fillRect/>
          </a:stretch>
        </p:blipFill>
        <p:spPr>
          <a:xfrm>
            <a:off x="5616100" y="1800225"/>
            <a:ext cx="3463600" cy="1543050"/>
          </a:xfrm>
          <a:prstGeom prst="rect">
            <a:avLst/>
          </a:prstGeom>
          <a:noFill/>
          <a:ln>
            <a:noFill/>
          </a:ln>
        </p:spPr>
      </p:pic>
      <p:pic>
        <p:nvPicPr>
          <p:cNvPr id="689" name="Google Shape;689;p45"/>
          <p:cNvPicPr preferRelativeResize="0"/>
          <p:nvPr/>
        </p:nvPicPr>
        <p:blipFill>
          <a:blip r:embed="rId4">
            <a:alphaModFix/>
          </a:blip>
          <a:stretch>
            <a:fillRect/>
          </a:stretch>
        </p:blipFill>
        <p:spPr>
          <a:xfrm>
            <a:off x="726700" y="3231200"/>
            <a:ext cx="3779400" cy="10775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6"/>
          <p:cNvSpPr txBox="1"/>
          <p:nvPr>
            <p:ph type="title"/>
          </p:nvPr>
        </p:nvSpPr>
        <p:spPr>
          <a:xfrm>
            <a:off x="1604178" y="1230175"/>
            <a:ext cx="6168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Materials for </a:t>
            </a:r>
            <a:r>
              <a:rPr b="1" lang="en" sz="7000">
                <a:solidFill>
                  <a:schemeClr val="accent3"/>
                </a:solidFill>
              </a:rPr>
              <a:t>Line Geometry</a:t>
            </a:r>
            <a:endParaRPr b="1" sz="7000">
              <a:solidFill>
                <a:schemeClr val="accent3"/>
              </a:solidFill>
            </a:endParaRPr>
          </a:p>
        </p:txBody>
      </p:sp>
      <p:sp>
        <p:nvSpPr>
          <p:cNvPr id="695" name="Google Shape;695;p46"/>
          <p:cNvSpPr txBox="1"/>
          <p:nvPr/>
        </p:nvSpPr>
        <p:spPr>
          <a:xfrm>
            <a:off x="1072525" y="3380875"/>
            <a:ext cx="7335900" cy="85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Trebuchet MS"/>
                <a:ea typeface="Trebuchet MS"/>
                <a:cs typeface="Trebuchet MS"/>
                <a:sym typeface="Trebuchet MS"/>
              </a:rPr>
              <a:t>Material yang menggunakan THREE.Line. </a:t>
            </a:r>
            <a:endParaRPr>
              <a:solidFill>
                <a:srgbClr val="FFFFFF"/>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lang="en">
                <a:solidFill>
                  <a:srgbClr val="FFFFFF"/>
                </a:solidFill>
                <a:latin typeface="Trebuchet MS"/>
                <a:ea typeface="Trebuchet MS"/>
                <a:cs typeface="Trebuchet MS"/>
                <a:sym typeface="Trebuchet MS"/>
              </a:rPr>
              <a:t>Line ini hanya terdiri dari vektor saja dan tidak mempunyai sisi.</a:t>
            </a:r>
            <a:endParaRPr>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7"/>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LineBasicMaterial</a:t>
            </a:r>
            <a:endParaRPr/>
          </a:p>
        </p:txBody>
      </p:sp>
      <p:sp>
        <p:nvSpPr>
          <p:cNvPr id="701" name="Google Shape;701;p47"/>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LineBasicMaterial adalah material yang mengganti tampilan geometri menjadi garis-garis seperti wireframe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 dasar: color, linewidth, linecap, linejoin.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2" name="Google Shape;702;p47"/>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47"/>
          <p:cNvPicPr preferRelativeResize="0"/>
          <p:nvPr/>
        </p:nvPicPr>
        <p:blipFill>
          <a:blip r:embed="rId3">
            <a:alphaModFix/>
          </a:blip>
          <a:stretch>
            <a:fillRect/>
          </a:stretch>
        </p:blipFill>
        <p:spPr>
          <a:xfrm>
            <a:off x="5633400" y="1595000"/>
            <a:ext cx="3399876" cy="1953500"/>
          </a:xfrm>
          <a:prstGeom prst="rect">
            <a:avLst/>
          </a:prstGeom>
          <a:noFill/>
          <a:ln>
            <a:noFill/>
          </a:ln>
        </p:spPr>
      </p:pic>
      <p:pic>
        <p:nvPicPr>
          <p:cNvPr id="704" name="Google Shape;704;p47"/>
          <p:cNvPicPr preferRelativeResize="0"/>
          <p:nvPr/>
        </p:nvPicPr>
        <p:blipFill>
          <a:blip r:embed="rId4">
            <a:alphaModFix/>
          </a:blip>
          <a:stretch>
            <a:fillRect/>
          </a:stretch>
        </p:blipFill>
        <p:spPr>
          <a:xfrm>
            <a:off x="721400" y="3036825"/>
            <a:ext cx="4354875" cy="912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8"/>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LineDashedMaterial</a:t>
            </a:r>
            <a:endParaRPr/>
          </a:p>
        </p:txBody>
      </p:sp>
      <p:sp>
        <p:nvSpPr>
          <p:cNvPr id="710" name="Google Shape;710;p48"/>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LineDashedMaterial adalah material hampir sama dengan LineBasicMaterial yang memiliki properti tambahan berupa scale (perbandingan jarak), dashSize (ukuran garis), gapSize (ukuran jarak).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LineDashedMaterial menggambarkan geometri berupa garis yang membangun geometri tersebut menyerupai wireframe. Perbedaan pada material ini adalah garis pembentuk geometri adalah berupa garis potong-potong.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1" name="Google Shape;711;p48"/>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48"/>
          <p:cNvPicPr preferRelativeResize="0"/>
          <p:nvPr/>
        </p:nvPicPr>
        <p:blipFill>
          <a:blip r:embed="rId3">
            <a:alphaModFix/>
          </a:blip>
          <a:stretch>
            <a:fillRect/>
          </a:stretch>
        </p:blipFill>
        <p:spPr>
          <a:xfrm>
            <a:off x="5719075" y="1494525"/>
            <a:ext cx="3350701" cy="2154425"/>
          </a:xfrm>
          <a:prstGeom prst="rect">
            <a:avLst/>
          </a:prstGeom>
          <a:noFill/>
          <a:ln>
            <a:noFill/>
          </a:ln>
        </p:spPr>
      </p:pic>
      <p:pic>
        <p:nvPicPr>
          <p:cNvPr id="713" name="Google Shape;713;p48"/>
          <p:cNvPicPr preferRelativeResize="0"/>
          <p:nvPr/>
        </p:nvPicPr>
        <p:blipFill>
          <a:blip r:embed="rId4">
            <a:alphaModFix/>
          </a:blip>
          <a:stretch>
            <a:fillRect/>
          </a:stretch>
        </p:blipFill>
        <p:spPr>
          <a:xfrm>
            <a:off x="754325" y="3839375"/>
            <a:ext cx="4449675" cy="113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9"/>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PointsMaterial</a:t>
            </a:r>
            <a:endParaRPr/>
          </a:p>
        </p:txBody>
      </p:sp>
      <p:sp>
        <p:nvSpPr>
          <p:cNvPr id="719" name="Google Shape;719;p49"/>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PointsMaterial adalah material yang mengubah geometri menjadi titik-titik yang membangun geometri tersebut.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 color, size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0" name="Google Shape;720;p49"/>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49"/>
          <p:cNvPicPr preferRelativeResize="0"/>
          <p:nvPr/>
        </p:nvPicPr>
        <p:blipFill>
          <a:blip r:embed="rId3">
            <a:alphaModFix/>
          </a:blip>
          <a:stretch>
            <a:fillRect/>
          </a:stretch>
        </p:blipFill>
        <p:spPr>
          <a:xfrm>
            <a:off x="5609625" y="1727900"/>
            <a:ext cx="3454001" cy="1687700"/>
          </a:xfrm>
          <a:prstGeom prst="rect">
            <a:avLst/>
          </a:prstGeom>
          <a:noFill/>
          <a:ln>
            <a:noFill/>
          </a:ln>
        </p:spPr>
      </p:pic>
      <p:pic>
        <p:nvPicPr>
          <p:cNvPr id="722" name="Google Shape;722;p49"/>
          <p:cNvPicPr preferRelativeResize="0"/>
          <p:nvPr/>
        </p:nvPicPr>
        <p:blipFill>
          <a:blip r:embed="rId4">
            <a:alphaModFix/>
          </a:blip>
          <a:stretch>
            <a:fillRect/>
          </a:stretch>
        </p:blipFill>
        <p:spPr>
          <a:xfrm>
            <a:off x="752475" y="2548010"/>
            <a:ext cx="4285650" cy="8860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0"/>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SpriteMaterial</a:t>
            </a:r>
            <a:endParaRPr/>
          </a:p>
        </p:txBody>
      </p:sp>
      <p:sp>
        <p:nvSpPr>
          <p:cNvPr id="728" name="Google Shape;728;p50"/>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SpriteMaterial merupakan material untuk sprite. Material ini menunjukkan sprite yang diibaratkan seperti sebuah </a:t>
            </a:r>
            <a:r>
              <a:rPr i="1" lang="en"/>
              <a:t>plane </a:t>
            </a:r>
            <a:r>
              <a:rPr lang="en"/>
              <a:t>yang selalu menghadap kamera.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Properties : map, color</a:t>
            </a:r>
            <a:endParaRPr/>
          </a:p>
          <a:p>
            <a:pPr indent="0" lvl="0" marL="0" rtl="0" algn="just">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9" name="Google Shape;729;p50"/>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50"/>
          <p:cNvPicPr preferRelativeResize="0"/>
          <p:nvPr/>
        </p:nvPicPr>
        <p:blipFill>
          <a:blip r:embed="rId3">
            <a:alphaModFix/>
          </a:blip>
          <a:stretch>
            <a:fillRect/>
          </a:stretch>
        </p:blipFill>
        <p:spPr>
          <a:xfrm>
            <a:off x="5703400" y="1234738"/>
            <a:ext cx="3304275" cy="2674032"/>
          </a:xfrm>
          <a:prstGeom prst="rect">
            <a:avLst/>
          </a:prstGeom>
          <a:noFill/>
          <a:ln>
            <a:noFill/>
          </a:ln>
        </p:spPr>
      </p:pic>
      <p:pic>
        <p:nvPicPr>
          <p:cNvPr id="731" name="Google Shape;731;p50"/>
          <p:cNvPicPr preferRelativeResize="0"/>
          <p:nvPr/>
        </p:nvPicPr>
        <p:blipFill>
          <a:blip r:embed="rId4">
            <a:alphaModFix/>
          </a:blip>
          <a:stretch>
            <a:fillRect/>
          </a:stretch>
        </p:blipFill>
        <p:spPr>
          <a:xfrm>
            <a:off x="714125" y="3278425"/>
            <a:ext cx="4691600" cy="975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1"/>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ShadowMaterial</a:t>
            </a:r>
            <a:endParaRPr/>
          </a:p>
        </p:txBody>
      </p:sp>
      <p:sp>
        <p:nvSpPr>
          <p:cNvPr id="737" name="Google Shape;737;p51"/>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ShadowMaterial merupakan material yang dapat menerima respon dari objek lain berupa bayangan objek tersebut.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Property : transparent.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8" name="Google Shape;738;p51"/>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51"/>
          <p:cNvPicPr preferRelativeResize="0"/>
          <p:nvPr/>
        </p:nvPicPr>
        <p:blipFill>
          <a:blip r:embed="rId3">
            <a:alphaModFix/>
          </a:blip>
          <a:stretch>
            <a:fillRect/>
          </a:stretch>
        </p:blipFill>
        <p:spPr>
          <a:xfrm>
            <a:off x="5745200" y="976313"/>
            <a:ext cx="3038475" cy="3190875"/>
          </a:xfrm>
          <a:prstGeom prst="rect">
            <a:avLst/>
          </a:prstGeom>
          <a:noFill/>
          <a:ln>
            <a:noFill/>
          </a:ln>
        </p:spPr>
      </p:pic>
      <p:pic>
        <p:nvPicPr>
          <p:cNvPr id="740" name="Google Shape;740;p51"/>
          <p:cNvPicPr preferRelativeResize="0"/>
          <p:nvPr/>
        </p:nvPicPr>
        <p:blipFill>
          <a:blip r:embed="rId4">
            <a:alphaModFix/>
          </a:blip>
          <a:stretch>
            <a:fillRect/>
          </a:stretch>
        </p:blipFill>
        <p:spPr>
          <a:xfrm>
            <a:off x="726997" y="2750425"/>
            <a:ext cx="4113949" cy="84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2"/>
          <p:cNvSpPr txBox="1"/>
          <p:nvPr>
            <p:ph idx="4" type="ctrTitle"/>
          </p:nvPr>
        </p:nvSpPr>
        <p:spPr>
          <a:xfrm>
            <a:off x="618825" y="411675"/>
            <a:ext cx="3779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MeshDistanceMaterial</a:t>
            </a:r>
            <a:endParaRPr/>
          </a:p>
        </p:txBody>
      </p:sp>
      <p:sp>
        <p:nvSpPr>
          <p:cNvPr id="746" name="Google Shape;746;p52"/>
          <p:cNvSpPr txBox="1"/>
          <p:nvPr>
            <p:ph idx="1" type="subTitle"/>
          </p:nvPr>
        </p:nvSpPr>
        <p:spPr>
          <a:xfrm>
            <a:off x="618825" y="1104175"/>
            <a:ext cx="4916100" cy="377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MeshDistanceMaterial adalah material yang digunakan untuk mengimplementasi shadow mapping dengan PointLight.</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Parent Class: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Contoh Penggunaan: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7" name="Google Shape;747;p52"/>
          <p:cNvSpPr/>
          <p:nvPr/>
        </p:nvSpPr>
        <p:spPr>
          <a:xfrm>
            <a:off x="8505659" y="4610035"/>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52"/>
          <p:cNvPicPr preferRelativeResize="0"/>
          <p:nvPr/>
        </p:nvPicPr>
        <p:blipFill>
          <a:blip r:embed="rId3">
            <a:alphaModFix/>
          </a:blip>
          <a:stretch>
            <a:fillRect/>
          </a:stretch>
        </p:blipFill>
        <p:spPr>
          <a:xfrm>
            <a:off x="5716275" y="1062038"/>
            <a:ext cx="3038475" cy="3019425"/>
          </a:xfrm>
          <a:prstGeom prst="rect">
            <a:avLst/>
          </a:prstGeom>
          <a:noFill/>
          <a:ln>
            <a:noFill/>
          </a:ln>
        </p:spPr>
      </p:pic>
      <p:pic>
        <p:nvPicPr>
          <p:cNvPr id="749" name="Google Shape;749;p52"/>
          <p:cNvPicPr preferRelativeResize="0"/>
          <p:nvPr/>
        </p:nvPicPr>
        <p:blipFill>
          <a:blip r:embed="rId4">
            <a:alphaModFix/>
          </a:blip>
          <a:stretch>
            <a:fillRect/>
          </a:stretch>
        </p:blipFill>
        <p:spPr>
          <a:xfrm>
            <a:off x="708300" y="3042050"/>
            <a:ext cx="3600450" cy="953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3" name="Shape 753"/>
        <p:cNvGrpSpPr/>
        <p:nvPr/>
      </p:nvGrpSpPr>
      <p:grpSpPr>
        <a:xfrm>
          <a:off x="0" y="0"/>
          <a:ext cx="0" cy="0"/>
          <a:chOff x="0" y="0"/>
          <a:chExt cx="0" cy="0"/>
        </a:xfrm>
      </p:grpSpPr>
      <p:pic>
        <p:nvPicPr>
          <p:cNvPr id="754" name="Google Shape;754;p53"/>
          <p:cNvPicPr preferRelativeResize="0"/>
          <p:nvPr/>
        </p:nvPicPr>
        <p:blipFill>
          <a:blip r:embed="rId3">
            <a:alphaModFix/>
          </a:blip>
          <a:stretch>
            <a:fillRect/>
          </a:stretch>
        </p:blipFill>
        <p:spPr>
          <a:xfrm>
            <a:off x="1629488" y="743488"/>
            <a:ext cx="5586750" cy="3929825"/>
          </a:xfrm>
          <a:prstGeom prst="rect">
            <a:avLst/>
          </a:prstGeom>
          <a:noFill/>
          <a:ln>
            <a:noFill/>
          </a:ln>
        </p:spPr>
      </p:pic>
      <p:sp>
        <p:nvSpPr>
          <p:cNvPr id="755" name="Google Shape;755;p53"/>
          <p:cNvSpPr txBox="1"/>
          <p:nvPr/>
        </p:nvSpPr>
        <p:spPr>
          <a:xfrm>
            <a:off x="1551650" y="132725"/>
            <a:ext cx="46293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Proxima Nova"/>
                <a:ea typeface="Proxima Nova"/>
                <a:cs typeface="Proxima Nova"/>
                <a:sym typeface="Proxima Nova"/>
              </a:rPr>
              <a:t>SEFRUIT DAILY REMINDER</a:t>
            </a:r>
            <a:endParaRPr b="1" sz="23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7"/>
          <p:cNvSpPr txBox="1"/>
          <p:nvPr>
            <p:ph type="title"/>
          </p:nvPr>
        </p:nvSpPr>
        <p:spPr>
          <a:xfrm>
            <a:off x="2036988" y="8031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WHAT IS </a:t>
            </a:r>
            <a:r>
              <a:rPr b="1" lang="en" sz="7000">
                <a:solidFill>
                  <a:schemeClr val="accent3"/>
                </a:solidFill>
              </a:rPr>
              <a:t>MATERIAL?</a:t>
            </a:r>
            <a:endParaRPr b="1" sz="7000">
              <a:solidFill>
                <a:schemeClr val="accent3"/>
              </a:solidFill>
            </a:endParaRPr>
          </a:p>
        </p:txBody>
      </p:sp>
      <p:pic>
        <p:nvPicPr>
          <p:cNvPr id="505" name="Google Shape;505;p27"/>
          <p:cNvPicPr preferRelativeResize="0"/>
          <p:nvPr/>
        </p:nvPicPr>
        <p:blipFill>
          <a:blip r:embed="rId3">
            <a:alphaModFix amt="77000"/>
          </a:blip>
          <a:stretch>
            <a:fillRect/>
          </a:stretch>
        </p:blipFill>
        <p:spPr>
          <a:xfrm>
            <a:off x="3026138" y="3049675"/>
            <a:ext cx="3091725" cy="1802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4"/>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61" name="Google Shape;761;p54"/>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54"/>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763" name="Google Shape;763;p54"/>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54"/>
          <p:cNvGrpSpPr/>
          <p:nvPr/>
        </p:nvGrpSpPr>
        <p:grpSpPr>
          <a:xfrm>
            <a:off x="7981434" y="-1177061"/>
            <a:ext cx="203789" cy="1274754"/>
            <a:chOff x="2877432" y="975334"/>
            <a:chExt cx="188886" cy="1181531"/>
          </a:xfrm>
        </p:grpSpPr>
        <p:sp>
          <p:nvSpPr>
            <p:cNvPr id="765" name="Google Shape;765;p5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54"/>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8"/>
          <p:cNvSpPr txBox="1"/>
          <p:nvPr>
            <p:ph idx="1" type="body"/>
          </p:nvPr>
        </p:nvSpPr>
        <p:spPr>
          <a:xfrm>
            <a:off x="618825" y="1368975"/>
            <a:ext cx="39771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Material menunjukkan penampakan dari suatu objek/benda. Jenis material yang kita gunakan nantinya sangat bergantung pada hasil seperti apa yang ingin kita capai. </a:t>
            </a:r>
            <a:endParaRPr sz="1700"/>
          </a:p>
          <a:p>
            <a:pPr indent="0" lvl="0" marL="0" rtl="0" algn="l">
              <a:spcBef>
                <a:spcPts val="0"/>
              </a:spcBef>
              <a:spcAft>
                <a:spcPts val="0"/>
              </a:spcAft>
              <a:buNone/>
            </a:pPr>
            <a:r>
              <a:t/>
            </a:r>
            <a:endParaRPr/>
          </a:p>
          <a:p>
            <a:pPr indent="0" lvl="0" marL="0" rtl="0" algn="l">
              <a:spcBef>
                <a:spcPts val="0"/>
              </a:spcBef>
              <a:spcAft>
                <a:spcPts val="0"/>
              </a:spcAft>
              <a:buNone/>
            </a:pPr>
            <a:r>
              <a:rPr lang="en" sz="1700">
                <a:solidFill>
                  <a:srgbClr val="A6CBC2"/>
                </a:solidFill>
              </a:rPr>
              <a:t>Dengan kata lain</a:t>
            </a:r>
            <a:r>
              <a:rPr lang="en" sz="1700"/>
              <a:t>, objek material menunjukkan permukaan geometri yang akan digambar.</a:t>
            </a:r>
            <a:endParaRPr sz="1700"/>
          </a:p>
        </p:txBody>
      </p:sp>
      <p:sp>
        <p:nvSpPr>
          <p:cNvPr id="511" name="Google Shape;511;p28"/>
          <p:cNvSpPr txBox="1"/>
          <p:nvPr>
            <p:ph type="ctrTitle"/>
          </p:nvPr>
        </p:nvSpPr>
        <p:spPr>
          <a:xfrm>
            <a:off x="618825" y="411675"/>
            <a:ext cx="4668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00C3B1"/>
                </a:highlight>
              </a:rPr>
              <a:t>A glimpse of material </a:t>
            </a:r>
            <a:endParaRPr>
              <a:highlight>
                <a:srgbClr val="00C3B1"/>
              </a:highlight>
            </a:endParaRPr>
          </a:p>
        </p:txBody>
      </p:sp>
      <p:grpSp>
        <p:nvGrpSpPr>
          <p:cNvPr id="512" name="Google Shape;512;p28"/>
          <p:cNvGrpSpPr/>
          <p:nvPr/>
        </p:nvGrpSpPr>
        <p:grpSpPr>
          <a:xfrm>
            <a:off x="4834661" y="989482"/>
            <a:ext cx="2851442" cy="3213988"/>
            <a:chOff x="2501950" y="1507050"/>
            <a:chExt cx="2392350" cy="2696525"/>
          </a:xfrm>
        </p:grpSpPr>
        <p:sp>
          <p:nvSpPr>
            <p:cNvPr id="513" name="Google Shape;513;p28"/>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28"/>
          <p:cNvGrpSpPr/>
          <p:nvPr/>
        </p:nvGrpSpPr>
        <p:grpSpPr>
          <a:xfrm>
            <a:off x="7686104" y="-476250"/>
            <a:ext cx="2291257" cy="2922300"/>
            <a:chOff x="4882900" y="-64350"/>
            <a:chExt cx="2493750" cy="2922300"/>
          </a:xfrm>
        </p:grpSpPr>
        <p:sp>
          <p:nvSpPr>
            <p:cNvPr id="533" name="Google Shape;533;p28"/>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28"/>
          <p:cNvPicPr preferRelativeResize="0"/>
          <p:nvPr/>
        </p:nvPicPr>
        <p:blipFill>
          <a:blip r:embed="rId3">
            <a:alphaModFix/>
          </a:blip>
          <a:stretch>
            <a:fillRect/>
          </a:stretch>
        </p:blipFill>
        <p:spPr>
          <a:xfrm>
            <a:off x="4991850" y="829825"/>
            <a:ext cx="3001126" cy="2408336"/>
          </a:xfrm>
          <a:prstGeom prst="rect">
            <a:avLst/>
          </a:prstGeom>
          <a:noFill/>
          <a:ln>
            <a:noFill/>
          </a:ln>
        </p:spPr>
      </p:pic>
      <p:pic>
        <p:nvPicPr>
          <p:cNvPr id="539" name="Google Shape;539;p28"/>
          <p:cNvPicPr preferRelativeResize="0"/>
          <p:nvPr/>
        </p:nvPicPr>
        <p:blipFill>
          <a:blip r:embed="rId4">
            <a:alphaModFix/>
          </a:blip>
          <a:stretch>
            <a:fillRect/>
          </a:stretch>
        </p:blipFill>
        <p:spPr>
          <a:xfrm>
            <a:off x="5410900" y="2335215"/>
            <a:ext cx="3001125" cy="22567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9"/>
          <p:cNvSpPr txBox="1"/>
          <p:nvPr>
            <p:ph type="ctrTitle"/>
          </p:nvPr>
        </p:nvSpPr>
        <p:spPr>
          <a:xfrm>
            <a:off x="1370600" y="2122225"/>
            <a:ext cx="62799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BLENDING &amp; COLOR BUFFER</a:t>
            </a:r>
            <a:endParaRPr sz="4500"/>
          </a:p>
        </p:txBody>
      </p:sp>
      <p:sp>
        <p:nvSpPr>
          <p:cNvPr id="545" name="Google Shape;545;p2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1369950" y="3869000"/>
            <a:ext cx="6280082"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0"/>
          <p:cNvSpPr txBox="1"/>
          <p:nvPr>
            <p:ph idx="1" type="body"/>
          </p:nvPr>
        </p:nvSpPr>
        <p:spPr>
          <a:xfrm>
            <a:off x="618825" y="919600"/>
            <a:ext cx="3977100" cy="370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FFFFF"/>
                </a:solidFill>
                <a:latin typeface="Arial"/>
                <a:ea typeface="Arial"/>
                <a:cs typeface="Arial"/>
                <a:sym typeface="Arial"/>
              </a:rPr>
              <a:t>Blending adalah saat output dari fragment color dan color buffer digabung. </a:t>
            </a:r>
            <a:endParaRPr sz="19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900">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 sz="1900">
                <a:solidFill>
                  <a:srgbClr val="FFFFFF"/>
                </a:solidFill>
                <a:latin typeface="Arial"/>
                <a:ea typeface="Arial"/>
                <a:cs typeface="Arial"/>
                <a:sym typeface="Arial"/>
              </a:rPr>
              <a:t>Teknik 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NoBlending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NormalBlending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AdditiveBlending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SubtractiveBlending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MultiplyBlending</a:t>
            </a:r>
            <a:endParaRPr sz="1900">
              <a:solidFill>
                <a:srgbClr val="FFFFFF"/>
              </a:solidFill>
              <a:latin typeface="Arial"/>
              <a:ea typeface="Arial"/>
              <a:cs typeface="Arial"/>
              <a:sym typeface="Arial"/>
            </a:endParaRPr>
          </a:p>
          <a:p>
            <a:pPr indent="-349250" lvl="0" marL="457200" rtl="0" algn="l">
              <a:lnSpc>
                <a:spcPct val="100000"/>
              </a:lnSpc>
              <a:spcBef>
                <a:spcPts val="0"/>
              </a:spcBef>
              <a:spcAft>
                <a:spcPts val="0"/>
              </a:spcAft>
              <a:buClr>
                <a:srgbClr val="FFFFFF"/>
              </a:buClr>
              <a:buSzPts val="1900"/>
              <a:buFont typeface="Arial"/>
              <a:buAutoNum type="alphaLcPeriod"/>
            </a:pPr>
            <a:r>
              <a:rPr lang="en" sz="1900">
                <a:solidFill>
                  <a:srgbClr val="FFFFFF"/>
                </a:solidFill>
                <a:latin typeface="Arial"/>
                <a:ea typeface="Arial"/>
                <a:cs typeface="Arial"/>
                <a:sym typeface="Arial"/>
              </a:rPr>
              <a:t>CustomBlending</a:t>
            </a:r>
            <a:endParaRPr sz="1900">
              <a:solidFill>
                <a:srgbClr val="FFFFFF"/>
              </a:solidFill>
              <a:latin typeface="Arial"/>
              <a:ea typeface="Arial"/>
              <a:cs typeface="Arial"/>
              <a:sym typeface="Arial"/>
            </a:endParaRPr>
          </a:p>
          <a:p>
            <a:pPr indent="0" lvl="0" marL="0" rtl="0" algn="l">
              <a:spcBef>
                <a:spcPts val="0"/>
              </a:spcBef>
              <a:spcAft>
                <a:spcPts val="0"/>
              </a:spcAft>
              <a:buNone/>
            </a:pPr>
            <a:r>
              <a:t/>
            </a:r>
            <a:endParaRPr sz="1700"/>
          </a:p>
        </p:txBody>
      </p:sp>
      <p:pic>
        <p:nvPicPr>
          <p:cNvPr id="552" name="Google Shape;552;p30"/>
          <p:cNvPicPr preferRelativeResize="0"/>
          <p:nvPr/>
        </p:nvPicPr>
        <p:blipFill>
          <a:blip r:embed="rId3">
            <a:alphaModFix/>
          </a:blip>
          <a:stretch>
            <a:fillRect/>
          </a:stretch>
        </p:blipFill>
        <p:spPr>
          <a:xfrm>
            <a:off x="4512099" y="1015168"/>
            <a:ext cx="4347425" cy="3515669"/>
          </a:xfrm>
          <a:prstGeom prst="rect">
            <a:avLst/>
          </a:prstGeom>
          <a:noFill/>
          <a:ln>
            <a:noFill/>
          </a:ln>
        </p:spPr>
      </p:pic>
      <p:sp>
        <p:nvSpPr>
          <p:cNvPr id="553" name="Google Shape;553;p30"/>
          <p:cNvSpPr txBox="1"/>
          <p:nvPr/>
        </p:nvSpPr>
        <p:spPr>
          <a:xfrm>
            <a:off x="618825" y="262600"/>
            <a:ext cx="1938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Share Tech"/>
                <a:ea typeface="Share Tech"/>
                <a:cs typeface="Share Tech"/>
                <a:sym typeface="Share Tech"/>
              </a:rPr>
              <a:t>BLENDING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1"/>
          <p:cNvSpPr txBox="1"/>
          <p:nvPr>
            <p:ph idx="1" type="body"/>
          </p:nvPr>
        </p:nvSpPr>
        <p:spPr>
          <a:xfrm>
            <a:off x="597375" y="1063525"/>
            <a:ext cx="7866900" cy="37869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700"/>
              <a:t>Merupakan buffer yang berfungsi untuk mengetahui objek apa yang dirender berdasarkan jarak dari kamera. Semakin jauh dari kamera semakin besar nilai depth buffer. Untuk setiap pixel akan ada depth test, jika fungsi depth test mengembalikan true maka pixel akan di-render. </a:t>
            </a:r>
            <a:endParaRPr sz="1700"/>
          </a:p>
          <a:p>
            <a:pPr indent="0" lvl="0" marL="0" rtl="0" algn="just">
              <a:lnSpc>
                <a:spcPct val="100000"/>
              </a:lnSpc>
              <a:spcBef>
                <a:spcPts val="1600"/>
              </a:spcBef>
              <a:spcAft>
                <a:spcPts val="0"/>
              </a:spcAft>
              <a:buNone/>
            </a:pPr>
            <a:r>
              <a:rPr lang="en" sz="1700"/>
              <a:t>Fungsi Depth:</a:t>
            </a:r>
            <a:endParaRPr sz="1700"/>
          </a:p>
          <a:p>
            <a:pPr indent="-336550" lvl="0" marL="457200" rtl="0" algn="l">
              <a:lnSpc>
                <a:spcPct val="100000"/>
              </a:lnSpc>
              <a:spcBef>
                <a:spcPts val="1600"/>
              </a:spcBef>
              <a:spcAft>
                <a:spcPts val="0"/>
              </a:spcAft>
              <a:buSzPts val="1700"/>
              <a:buChar char="●"/>
            </a:pPr>
            <a:r>
              <a:rPr lang="en" sz="1700"/>
              <a:t>NeverDepth</a:t>
            </a:r>
            <a:endParaRPr sz="1700"/>
          </a:p>
          <a:p>
            <a:pPr indent="-336550" lvl="0" marL="457200" rtl="0" algn="l">
              <a:lnSpc>
                <a:spcPct val="100000"/>
              </a:lnSpc>
              <a:spcBef>
                <a:spcPts val="1000"/>
              </a:spcBef>
              <a:spcAft>
                <a:spcPts val="0"/>
              </a:spcAft>
              <a:buSzPts val="1700"/>
              <a:buChar char="●"/>
            </a:pPr>
            <a:r>
              <a:rPr lang="en" sz="1700"/>
              <a:t>AlwaysDepth</a:t>
            </a:r>
            <a:endParaRPr sz="1700"/>
          </a:p>
          <a:p>
            <a:pPr indent="-336550" lvl="0" marL="457200" rtl="0" algn="l">
              <a:lnSpc>
                <a:spcPct val="100000"/>
              </a:lnSpc>
              <a:spcBef>
                <a:spcPts val="1000"/>
              </a:spcBef>
              <a:spcAft>
                <a:spcPts val="0"/>
              </a:spcAft>
              <a:buSzPts val="1700"/>
              <a:buChar char="●"/>
            </a:pPr>
            <a:r>
              <a:rPr lang="en" sz="1700"/>
              <a:t>LessDepth</a:t>
            </a:r>
            <a:endParaRPr sz="1700"/>
          </a:p>
          <a:p>
            <a:pPr indent="-336550" lvl="0" marL="457200" rtl="0" algn="l">
              <a:lnSpc>
                <a:spcPct val="100000"/>
              </a:lnSpc>
              <a:spcBef>
                <a:spcPts val="1000"/>
              </a:spcBef>
              <a:spcAft>
                <a:spcPts val="0"/>
              </a:spcAft>
              <a:buSzPts val="1700"/>
              <a:buChar char="●"/>
            </a:pPr>
            <a:r>
              <a:rPr lang="en" sz="1700"/>
              <a:t>LessEqualDepth</a:t>
            </a:r>
            <a:endParaRPr sz="1700"/>
          </a:p>
          <a:p>
            <a:pPr indent="0" lvl="0" marL="0" rtl="0" algn="l">
              <a:lnSpc>
                <a:spcPct val="100000"/>
              </a:lnSpc>
              <a:spcBef>
                <a:spcPts val="10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559" name="Google Shape;559;p31"/>
          <p:cNvSpPr txBox="1"/>
          <p:nvPr>
            <p:ph type="ctrTitle"/>
          </p:nvPr>
        </p:nvSpPr>
        <p:spPr>
          <a:xfrm>
            <a:off x="618825" y="411675"/>
            <a:ext cx="2428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DEPTH BUFFER</a:t>
            </a:r>
            <a:endParaRPr/>
          </a:p>
        </p:txBody>
      </p:sp>
      <p:sp>
        <p:nvSpPr>
          <p:cNvPr id="560" name="Google Shape;560;p31"/>
          <p:cNvSpPr txBox="1"/>
          <p:nvPr/>
        </p:nvSpPr>
        <p:spPr>
          <a:xfrm>
            <a:off x="3047025" y="2803300"/>
            <a:ext cx="2697600" cy="1733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GreaterEqualDepth</a:t>
            </a:r>
            <a:endParaRPr sz="1700">
              <a:solidFill>
                <a:schemeClr val="lt1"/>
              </a:solidFill>
              <a:latin typeface="Maven Pro"/>
              <a:ea typeface="Maven Pro"/>
              <a:cs typeface="Maven Pro"/>
              <a:sym typeface="Maven Pro"/>
            </a:endParaRPr>
          </a:p>
          <a:p>
            <a:pPr indent="-336550" lvl="0" marL="457200" rtl="0" algn="l">
              <a:spcBef>
                <a:spcPts val="1000"/>
              </a:spcBef>
              <a:spcAft>
                <a:spcPts val="0"/>
              </a:spcAft>
              <a:buClr>
                <a:schemeClr val="lt1"/>
              </a:buClr>
              <a:buSzPts val="1700"/>
              <a:buFont typeface="Maven Pro"/>
              <a:buChar char="●"/>
            </a:pPr>
            <a:r>
              <a:rPr lang="en" sz="1700">
                <a:solidFill>
                  <a:schemeClr val="lt1"/>
                </a:solidFill>
                <a:latin typeface="Maven Pro"/>
                <a:ea typeface="Maven Pro"/>
                <a:cs typeface="Maven Pro"/>
                <a:sym typeface="Maven Pro"/>
              </a:rPr>
              <a:t>GreaterDepth</a:t>
            </a:r>
            <a:endParaRPr sz="1700">
              <a:solidFill>
                <a:schemeClr val="lt1"/>
              </a:solidFill>
              <a:latin typeface="Maven Pro"/>
              <a:ea typeface="Maven Pro"/>
              <a:cs typeface="Maven Pro"/>
              <a:sym typeface="Maven Pro"/>
            </a:endParaRPr>
          </a:p>
          <a:p>
            <a:pPr indent="-317500" lvl="0" marL="457200" rtl="0" algn="l">
              <a:spcBef>
                <a:spcPts val="1000"/>
              </a:spcBef>
              <a:spcAft>
                <a:spcPts val="1000"/>
              </a:spcAft>
              <a:buClr>
                <a:schemeClr val="lt1"/>
              </a:buClr>
              <a:buSzPts val="1400"/>
              <a:buFont typeface="Maven Pro"/>
              <a:buChar char="●"/>
            </a:pPr>
            <a:r>
              <a:rPr lang="en" sz="1700">
                <a:solidFill>
                  <a:schemeClr val="lt1"/>
                </a:solidFill>
                <a:latin typeface="Maven Pro"/>
                <a:ea typeface="Maven Pro"/>
                <a:cs typeface="Maven Pro"/>
                <a:sym typeface="Maven Pro"/>
              </a:rPr>
              <a:t>NotEqualDepth</a:t>
            </a:r>
            <a:r>
              <a:rPr lang="en" sz="1100">
                <a:solidFill>
                  <a:schemeClr val="lt1"/>
                </a:solidFill>
                <a:latin typeface="Maven Pro"/>
                <a:ea typeface="Maven Pro"/>
                <a:cs typeface="Maven Pro"/>
                <a:sym typeface="Maven Pro"/>
              </a:rPr>
              <a:t> </a:t>
            </a:r>
            <a:endParaRPr sz="1100">
              <a:solidFill>
                <a:schemeClr val="lt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2"/>
          <p:cNvSpPr txBox="1"/>
          <p:nvPr>
            <p:ph type="ctrTitle"/>
          </p:nvPr>
        </p:nvSpPr>
        <p:spPr>
          <a:xfrm>
            <a:off x="618825" y="411675"/>
            <a:ext cx="5265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ANOTHER MATERIAL PROPERTIES</a:t>
            </a:r>
            <a:endParaRPr/>
          </a:p>
        </p:txBody>
      </p:sp>
      <p:graphicFrame>
        <p:nvGraphicFramePr>
          <p:cNvPr id="566" name="Google Shape;566;p32"/>
          <p:cNvGraphicFramePr/>
          <p:nvPr/>
        </p:nvGraphicFramePr>
        <p:xfrm>
          <a:off x="1850875" y="965350"/>
          <a:ext cx="3000000" cy="3000000"/>
        </p:xfrm>
        <a:graphic>
          <a:graphicData uri="http://schemas.openxmlformats.org/drawingml/2006/table">
            <a:tbl>
              <a:tblPr>
                <a:noFill/>
                <a:tableStyleId>{1F64EBBA-B19C-42E9-942B-4F4FB445A58F}</a:tableStyleId>
              </a:tblPr>
              <a:tblGrid>
                <a:gridCol w="2000250"/>
                <a:gridCol w="3171825"/>
              </a:tblGrid>
              <a:tr h="209550">
                <a:tc>
                  <a:txBody>
                    <a:bodyPr/>
                    <a:lstStyle/>
                    <a:p>
                      <a:pPr indent="0" lvl="0" marL="0" rtl="0" algn="ctr">
                        <a:lnSpc>
                          <a:spcPct val="115000"/>
                        </a:lnSpc>
                        <a:spcBef>
                          <a:spcPts val="0"/>
                        </a:spcBef>
                        <a:spcAft>
                          <a:spcPts val="0"/>
                        </a:spcAft>
                        <a:buNone/>
                      </a:pPr>
                      <a:r>
                        <a:rPr b="1" lang="en" sz="1200">
                          <a:solidFill>
                            <a:srgbClr val="FFFFFF"/>
                          </a:solidFill>
                        </a:rPr>
                        <a:t>Properti</a:t>
                      </a:r>
                      <a:endParaRPr b="1" sz="1200">
                        <a:solidFill>
                          <a:srgbClr val="FFFFFF"/>
                        </a:solidFill>
                      </a:endParaRPr>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 sz="1200">
                          <a:solidFill>
                            <a:srgbClr val="FFFFFF"/>
                          </a:solidFill>
                        </a:rPr>
                        <a:t>Fungsi</a:t>
                      </a:r>
                      <a:endParaRPr b="1" sz="1200">
                        <a:solidFill>
                          <a:srgbClr val="FFFFFF"/>
                        </a:solidFill>
                      </a:endParaRPr>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434343"/>
                    </a:solidFill>
                  </a:tcPr>
                </a:tc>
              </a:tr>
              <a:tr h="209550">
                <a:tc>
                  <a:txBody>
                    <a:bodyPr/>
                    <a:lstStyle/>
                    <a:p>
                      <a:pPr indent="0" lvl="0" marL="0" rtl="0" algn="l">
                        <a:lnSpc>
                          <a:spcPct val="115000"/>
                        </a:lnSpc>
                        <a:spcBef>
                          <a:spcPts val="0"/>
                        </a:spcBef>
                        <a:spcAft>
                          <a:spcPts val="0"/>
                        </a:spcAft>
                        <a:buNone/>
                      </a:pPr>
                      <a:r>
                        <a:rPr lang="en" sz="1200"/>
                        <a:t>alphaTest : Float</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Batas alpha untuk di-render</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colorWrite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menulis ke color buffer</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defines : Object</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Menambahkan custom define ke shader</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clipIntersection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menggunakan custom clipping plane</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clipShadows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bayangan objek diklip</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clippingPlanes : Array</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Mendefinisikan clipping plane</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flatShading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di-render menggunakan flat shading</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fog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material dipengaruhi oleh fog</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t</a:t>
                      </a:r>
                      <a:r>
                        <a:rPr lang="en" sz="1200"/>
                        <a:t>ransparent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material transparan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opacity : Float</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Seberapa transparan material</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needsUpdate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material perlu di-recompile</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side : Integer</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Menunjukkan sisi yang di render, </a:t>
                      </a:r>
                      <a:r>
                        <a:rPr lang="en" sz="1200"/>
                        <a:t>permukaan objek yang digambar</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r h="209550">
                <a:tc>
                  <a:txBody>
                    <a:bodyPr/>
                    <a:lstStyle/>
                    <a:p>
                      <a:pPr indent="0" lvl="0" marL="0" rtl="0" algn="l">
                        <a:lnSpc>
                          <a:spcPct val="115000"/>
                        </a:lnSpc>
                        <a:spcBef>
                          <a:spcPts val="0"/>
                        </a:spcBef>
                        <a:spcAft>
                          <a:spcPts val="0"/>
                        </a:spcAft>
                        <a:buNone/>
                      </a:pPr>
                      <a:r>
                        <a:rPr lang="en" sz="1200"/>
                        <a:t>visible : Boolean</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200"/>
                        <a:t>Apakah objek terlihat</a:t>
                      </a:r>
                      <a:endParaRPr sz="1200"/>
                    </a:p>
                  </a:txBody>
                  <a:tcPr marT="19050" marB="19050" marR="28575" marL="28575">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3"/>
          <p:cNvSpPr txBox="1"/>
          <p:nvPr>
            <p:ph idx="1" type="body"/>
          </p:nvPr>
        </p:nvSpPr>
        <p:spPr>
          <a:xfrm>
            <a:off x="597375" y="937725"/>
            <a:ext cx="3819300" cy="3954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2000"/>
              <a:t>MeshBasicMaterial</a:t>
            </a:r>
            <a:endParaRPr sz="2000"/>
          </a:p>
          <a:p>
            <a:pPr indent="-342900" lvl="0" marL="457200" rtl="0" algn="l">
              <a:lnSpc>
                <a:spcPct val="100000"/>
              </a:lnSpc>
              <a:spcBef>
                <a:spcPts val="1000"/>
              </a:spcBef>
              <a:spcAft>
                <a:spcPts val="0"/>
              </a:spcAft>
              <a:buSzPts val="1800"/>
              <a:buChar char="❏"/>
            </a:pPr>
            <a:r>
              <a:rPr lang="en" sz="2000"/>
              <a:t>MeshNormalMaterial</a:t>
            </a:r>
            <a:endParaRPr sz="2000"/>
          </a:p>
          <a:p>
            <a:pPr indent="-342900" lvl="0" marL="457200" rtl="0" algn="l">
              <a:lnSpc>
                <a:spcPct val="100000"/>
              </a:lnSpc>
              <a:spcBef>
                <a:spcPts val="1000"/>
              </a:spcBef>
              <a:spcAft>
                <a:spcPts val="0"/>
              </a:spcAft>
              <a:buSzPts val="1800"/>
              <a:buChar char="❏"/>
            </a:pPr>
            <a:r>
              <a:rPr lang="en" sz="2000"/>
              <a:t>MeshLambertMaterial</a:t>
            </a:r>
            <a:endParaRPr sz="2000"/>
          </a:p>
          <a:p>
            <a:pPr indent="-342900" lvl="0" marL="457200" rtl="0" algn="l">
              <a:lnSpc>
                <a:spcPct val="100000"/>
              </a:lnSpc>
              <a:spcBef>
                <a:spcPts val="1000"/>
              </a:spcBef>
              <a:spcAft>
                <a:spcPts val="0"/>
              </a:spcAft>
              <a:buSzPts val="1800"/>
              <a:buChar char="❏"/>
            </a:pPr>
            <a:r>
              <a:rPr lang="en" sz="2000"/>
              <a:t>MeshPhongMaterial</a:t>
            </a:r>
            <a:endParaRPr sz="2000"/>
          </a:p>
          <a:p>
            <a:pPr indent="-342900" lvl="0" marL="457200" rtl="0" algn="l">
              <a:lnSpc>
                <a:spcPct val="100000"/>
              </a:lnSpc>
              <a:spcBef>
                <a:spcPts val="1000"/>
              </a:spcBef>
              <a:spcAft>
                <a:spcPts val="0"/>
              </a:spcAft>
              <a:buSzPts val="1800"/>
              <a:buChar char="❏"/>
            </a:pPr>
            <a:r>
              <a:rPr lang="en" sz="2000"/>
              <a:t>MeshStandardMaterial</a:t>
            </a:r>
            <a:endParaRPr sz="2000"/>
          </a:p>
          <a:p>
            <a:pPr indent="-342900" lvl="0" marL="457200" rtl="0" algn="l">
              <a:lnSpc>
                <a:spcPct val="100000"/>
              </a:lnSpc>
              <a:spcBef>
                <a:spcPts val="1000"/>
              </a:spcBef>
              <a:spcAft>
                <a:spcPts val="0"/>
              </a:spcAft>
              <a:buSzPts val="1800"/>
              <a:buChar char="❏"/>
            </a:pPr>
            <a:r>
              <a:rPr lang="en" sz="2000"/>
              <a:t>MeshPhysicalMaterial</a:t>
            </a:r>
            <a:endParaRPr sz="2000"/>
          </a:p>
          <a:p>
            <a:pPr indent="-342900" lvl="0" marL="457200" rtl="0" algn="l">
              <a:lnSpc>
                <a:spcPct val="100000"/>
              </a:lnSpc>
              <a:spcBef>
                <a:spcPts val="1000"/>
              </a:spcBef>
              <a:spcAft>
                <a:spcPts val="0"/>
              </a:spcAft>
              <a:buSzPts val="1800"/>
              <a:buChar char="❏"/>
            </a:pPr>
            <a:r>
              <a:rPr lang="en" sz="2000"/>
              <a:t>MeshDepthMaterial</a:t>
            </a:r>
            <a:endParaRPr sz="2000"/>
          </a:p>
          <a:p>
            <a:pPr indent="-342900" lvl="0" marL="457200" rtl="0" algn="l">
              <a:lnSpc>
                <a:spcPct val="100000"/>
              </a:lnSpc>
              <a:spcBef>
                <a:spcPts val="1000"/>
              </a:spcBef>
              <a:spcAft>
                <a:spcPts val="0"/>
              </a:spcAft>
              <a:buSzPts val="1800"/>
              <a:buChar char="❏"/>
            </a:pPr>
            <a:r>
              <a:rPr lang="en" sz="2000"/>
              <a:t>MeshDistanceMaterial</a:t>
            </a:r>
            <a:endParaRPr sz="2000"/>
          </a:p>
          <a:p>
            <a:pPr indent="-342900" lvl="0" marL="457200" rtl="0" algn="l">
              <a:lnSpc>
                <a:spcPct val="100000"/>
              </a:lnSpc>
              <a:spcBef>
                <a:spcPts val="1000"/>
              </a:spcBef>
              <a:spcAft>
                <a:spcPts val="0"/>
              </a:spcAft>
              <a:buSzPts val="1800"/>
              <a:buChar char="❏"/>
            </a:pPr>
            <a:r>
              <a:rPr lang="en" sz="2000"/>
              <a:t>MeshMatcapMaterial</a:t>
            </a:r>
            <a:endParaRPr sz="2000"/>
          </a:p>
          <a:p>
            <a:pPr indent="0" lvl="0" marL="457200" rtl="0" algn="l">
              <a:lnSpc>
                <a:spcPct val="100000"/>
              </a:lnSpc>
              <a:spcBef>
                <a:spcPts val="1000"/>
              </a:spcBef>
              <a:spcAft>
                <a:spcPts val="0"/>
              </a:spcAft>
              <a:buNone/>
            </a:pPr>
            <a:r>
              <a:t/>
            </a:r>
            <a:endParaRPr sz="2000"/>
          </a:p>
          <a:p>
            <a:pPr indent="0" lvl="0" marL="0" rtl="0" algn="l">
              <a:lnSpc>
                <a:spcPct val="100000"/>
              </a:lnSpc>
              <a:spcBef>
                <a:spcPts val="10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572" name="Google Shape;572;p33"/>
          <p:cNvSpPr txBox="1"/>
          <p:nvPr>
            <p:ph type="ctrTitle"/>
          </p:nvPr>
        </p:nvSpPr>
        <p:spPr>
          <a:xfrm>
            <a:off x="597375" y="2859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JENIS-JENIS MATERIAL</a:t>
            </a:r>
            <a:endParaRPr/>
          </a:p>
        </p:txBody>
      </p:sp>
      <p:sp>
        <p:nvSpPr>
          <p:cNvPr id="573" name="Google Shape;573;p33"/>
          <p:cNvSpPr txBox="1"/>
          <p:nvPr>
            <p:ph idx="1" type="body"/>
          </p:nvPr>
        </p:nvSpPr>
        <p:spPr>
          <a:xfrm>
            <a:off x="4341825" y="937725"/>
            <a:ext cx="3819300" cy="3954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2000"/>
              <a:t>MestToonMaterial</a:t>
            </a:r>
            <a:endParaRPr sz="2000"/>
          </a:p>
          <a:p>
            <a:pPr indent="-342900" lvl="0" marL="457200" rtl="0" algn="l">
              <a:lnSpc>
                <a:spcPct val="100000"/>
              </a:lnSpc>
              <a:spcBef>
                <a:spcPts val="1000"/>
              </a:spcBef>
              <a:spcAft>
                <a:spcPts val="0"/>
              </a:spcAft>
              <a:buSzPts val="1800"/>
              <a:buChar char="❏"/>
            </a:pPr>
            <a:r>
              <a:rPr lang="en" sz="2000"/>
              <a:t>LineBasicMaterial</a:t>
            </a:r>
            <a:endParaRPr sz="2000"/>
          </a:p>
          <a:p>
            <a:pPr indent="-342900" lvl="0" marL="457200" rtl="0" algn="l">
              <a:lnSpc>
                <a:spcPct val="100000"/>
              </a:lnSpc>
              <a:spcBef>
                <a:spcPts val="1000"/>
              </a:spcBef>
              <a:spcAft>
                <a:spcPts val="0"/>
              </a:spcAft>
              <a:buSzPts val="1800"/>
              <a:buChar char="❏"/>
            </a:pPr>
            <a:r>
              <a:rPr lang="en" sz="2000"/>
              <a:t>ShadowMaterial</a:t>
            </a:r>
            <a:endParaRPr sz="2000"/>
          </a:p>
          <a:p>
            <a:pPr indent="-342900" lvl="0" marL="457200" rtl="0" algn="l">
              <a:lnSpc>
                <a:spcPct val="100000"/>
              </a:lnSpc>
              <a:spcBef>
                <a:spcPts val="1000"/>
              </a:spcBef>
              <a:spcAft>
                <a:spcPts val="0"/>
              </a:spcAft>
              <a:buSzPts val="1800"/>
              <a:buChar char="❏"/>
            </a:pPr>
            <a:r>
              <a:rPr lang="en" sz="2000"/>
              <a:t>LineDashedMaterial</a:t>
            </a:r>
            <a:endParaRPr sz="2000"/>
          </a:p>
          <a:p>
            <a:pPr indent="-342900" lvl="0" marL="457200" rtl="0" algn="l">
              <a:lnSpc>
                <a:spcPct val="100000"/>
              </a:lnSpc>
              <a:spcBef>
                <a:spcPts val="1000"/>
              </a:spcBef>
              <a:spcAft>
                <a:spcPts val="0"/>
              </a:spcAft>
              <a:buSzPts val="1800"/>
              <a:buChar char="❏"/>
            </a:pPr>
            <a:r>
              <a:rPr lang="en" sz="2000"/>
              <a:t>PointsMaterial</a:t>
            </a:r>
            <a:endParaRPr sz="2000"/>
          </a:p>
          <a:p>
            <a:pPr indent="-342900" lvl="0" marL="457200" rtl="0" algn="l">
              <a:lnSpc>
                <a:spcPct val="100000"/>
              </a:lnSpc>
              <a:spcBef>
                <a:spcPts val="1000"/>
              </a:spcBef>
              <a:spcAft>
                <a:spcPts val="0"/>
              </a:spcAft>
              <a:buSzPts val="1800"/>
              <a:buChar char="❏"/>
            </a:pPr>
            <a:r>
              <a:rPr lang="en" sz="2000"/>
              <a:t>SpriteMaterial</a:t>
            </a:r>
            <a:endParaRPr sz="2000"/>
          </a:p>
          <a:p>
            <a:pPr indent="-342900" lvl="0" marL="457200" rtl="0" algn="l">
              <a:lnSpc>
                <a:spcPct val="100000"/>
              </a:lnSpc>
              <a:spcBef>
                <a:spcPts val="1000"/>
              </a:spcBef>
              <a:spcAft>
                <a:spcPts val="0"/>
              </a:spcAft>
              <a:buSzPts val="1800"/>
              <a:buChar char="❏"/>
            </a:pPr>
            <a:r>
              <a:rPr lang="en" sz="2000"/>
              <a:t>RawShaderMaterial</a:t>
            </a:r>
            <a:endParaRPr sz="2000"/>
          </a:p>
          <a:p>
            <a:pPr indent="-342900" lvl="0" marL="457200" rtl="0" algn="l">
              <a:lnSpc>
                <a:spcPct val="100000"/>
              </a:lnSpc>
              <a:spcBef>
                <a:spcPts val="1000"/>
              </a:spcBef>
              <a:spcAft>
                <a:spcPts val="0"/>
              </a:spcAft>
              <a:buSzPts val="1800"/>
              <a:buChar char="❏"/>
            </a:pPr>
            <a:r>
              <a:rPr lang="en" sz="2000"/>
              <a:t>ShaderMaterial</a:t>
            </a:r>
            <a:endParaRPr sz="2000"/>
          </a:p>
          <a:p>
            <a:pPr indent="0" lvl="0" marL="457200" rtl="0" algn="l">
              <a:lnSpc>
                <a:spcPct val="100000"/>
              </a:lnSpc>
              <a:spcBef>
                <a:spcPts val="1000"/>
              </a:spcBef>
              <a:spcAft>
                <a:spcPts val="0"/>
              </a:spcAft>
              <a:buNone/>
            </a:pPr>
            <a:r>
              <a:t/>
            </a:r>
            <a:endParaRPr sz="2000"/>
          </a:p>
          <a:p>
            <a:pPr indent="0" lvl="0" marL="457200" rtl="0" algn="l">
              <a:lnSpc>
                <a:spcPct val="100000"/>
              </a:lnSpc>
              <a:spcBef>
                <a:spcPts val="1000"/>
              </a:spcBef>
              <a:spcAft>
                <a:spcPts val="0"/>
              </a:spcAft>
              <a:buNone/>
            </a:pPr>
            <a:r>
              <a:t/>
            </a:r>
            <a:endParaRPr sz="2000"/>
          </a:p>
          <a:p>
            <a:pPr indent="0" lvl="0" marL="0" rtl="0" algn="l">
              <a:lnSpc>
                <a:spcPct val="100000"/>
              </a:lnSpc>
              <a:spcBef>
                <a:spcPts val="1000"/>
              </a:spcBef>
              <a:spcAft>
                <a:spcPts val="0"/>
              </a:spcAft>
              <a:buNone/>
            </a:pPr>
            <a:r>
              <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